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65" r:id="rId4"/>
    <p:sldId id="264" r:id="rId5"/>
    <p:sldId id="258" r:id="rId6"/>
    <p:sldId id="267" r:id="rId7"/>
    <p:sldId id="268" r:id="rId8"/>
    <p:sldId id="279" r:id="rId9"/>
    <p:sldId id="271" r:id="rId10"/>
    <p:sldId id="281" r:id="rId11"/>
    <p:sldId id="276" r:id="rId12"/>
    <p:sldId id="275" r:id="rId13"/>
    <p:sldId id="277" r:id="rId14"/>
    <p:sldId id="278" r:id="rId15"/>
    <p:sldId id="262" r:id="rId16"/>
    <p:sldId id="28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CCC0EC-857F-466E-9C84-107CADC38CF7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90F7E0D-C960-4458-978A-60F47C202FCD}">
      <dgm:prSet phldrT="[Text]"/>
      <dgm:spPr/>
      <dgm:t>
        <a:bodyPr/>
        <a:lstStyle/>
        <a:p>
          <a:r>
            <a:rPr lang="de-DE" dirty="0" smtClean="0"/>
            <a:t>Rendering Engine</a:t>
          </a:r>
          <a:endParaRPr lang="de-DE" dirty="0"/>
        </a:p>
      </dgm:t>
    </dgm:pt>
    <dgm:pt modelId="{8D3373B5-D4B6-425C-9D41-D254696E4871}" type="parTrans" cxnId="{D5E9255C-B640-4BD8-87FD-D6DC195F65F1}">
      <dgm:prSet/>
      <dgm:spPr/>
      <dgm:t>
        <a:bodyPr/>
        <a:lstStyle/>
        <a:p>
          <a:endParaRPr lang="de-DE"/>
        </a:p>
      </dgm:t>
    </dgm:pt>
    <dgm:pt modelId="{96FB2F5C-F387-4E7E-9D81-A8F368650687}" type="sibTrans" cxnId="{D5E9255C-B640-4BD8-87FD-D6DC195F65F1}">
      <dgm:prSet/>
      <dgm:spPr/>
      <dgm:t>
        <a:bodyPr/>
        <a:lstStyle/>
        <a:p>
          <a:endParaRPr lang="de-DE"/>
        </a:p>
      </dgm:t>
    </dgm:pt>
    <dgm:pt modelId="{29207B9D-2C92-4714-AC7C-EC63BCA29D01}">
      <dgm:prSet phldrT="[Text]"/>
      <dgm:spPr/>
      <dgm:t>
        <a:bodyPr/>
        <a:lstStyle/>
        <a:p>
          <a:r>
            <a:rPr lang="de-DE" dirty="0" smtClean="0"/>
            <a:t>UI</a:t>
          </a:r>
          <a:endParaRPr lang="de-DE" dirty="0"/>
        </a:p>
      </dgm:t>
    </dgm:pt>
    <dgm:pt modelId="{C76E88B7-B18D-4706-9608-0E2214AC8C37}" type="parTrans" cxnId="{71F2C294-2070-4F35-979F-C20FA84FDD1F}">
      <dgm:prSet/>
      <dgm:spPr/>
      <dgm:t>
        <a:bodyPr/>
        <a:lstStyle/>
        <a:p>
          <a:endParaRPr lang="de-DE"/>
        </a:p>
      </dgm:t>
    </dgm:pt>
    <dgm:pt modelId="{87DA6FC7-ED05-4CC5-882B-B18E4461F709}" type="sibTrans" cxnId="{71F2C294-2070-4F35-979F-C20FA84FDD1F}">
      <dgm:prSet/>
      <dgm:spPr/>
      <dgm:t>
        <a:bodyPr/>
        <a:lstStyle/>
        <a:p>
          <a:endParaRPr lang="de-DE"/>
        </a:p>
      </dgm:t>
    </dgm:pt>
    <dgm:pt modelId="{EA917DA1-1954-439F-A9B4-5F395C18DF47}">
      <dgm:prSet phldrT="[Text]"/>
      <dgm:spPr/>
      <dgm:t>
        <a:bodyPr/>
        <a:lstStyle/>
        <a:p>
          <a:r>
            <a:rPr lang="de-DE" dirty="0" smtClean="0"/>
            <a:t>Browser Kernel</a:t>
          </a:r>
          <a:endParaRPr lang="de-DE" dirty="0"/>
        </a:p>
      </dgm:t>
    </dgm:pt>
    <dgm:pt modelId="{868651A7-D827-4511-813D-F87FDA92E8FC}" type="parTrans" cxnId="{5492443A-A922-4D0D-B422-E916D34D8945}">
      <dgm:prSet/>
      <dgm:spPr/>
      <dgm:t>
        <a:bodyPr/>
        <a:lstStyle/>
        <a:p>
          <a:endParaRPr lang="de-DE"/>
        </a:p>
      </dgm:t>
    </dgm:pt>
    <dgm:pt modelId="{542BB66E-1516-4183-B303-FA5A637325F7}" type="sibTrans" cxnId="{5492443A-A922-4D0D-B422-E916D34D8945}">
      <dgm:prSet/>
      <dgm:spPr/>
      <dgm:t>
        <a:bodyPr/>
        <a:lstStyle/>
        <a:p>
          <a:endParaRPr lang="de-DE"/>
        </a:p>
      </dgm:t>
    </dgm:pt>
    <dgm:pt modelId="{E7DC4A10-224D-444D-B0DF-BEBB96BB1022}" type="pres">
      <dgm:prSet presAssocID="{34CCC0EC-857F-466E-9C84-107CADC38CF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6DE6C37-14EF-4F9F-916C-4836326E158A}" type="pres">
      <dgm:prSet presAssocID="{A90F7E0D-C960-4458-978A-60F47C202FC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34B0515-1729-48AC-BF34-7B6F3E6BEEF0}" type="pres">
      <dgm:prSet presAssocID="{96FB2F5C-F387-4E7E-9D81-A8F368650687}" presName="sibTrans" presStyleLbl="sibTrans2D1" presStyleIdx="0" presStyleCnt="3"/>
      <dgm:spPr/>
      <dgm:t>
        <a:bodyPr/>
        <a:lstStyle/>
        <a:p>
          <a:endParaRPr lang="de-DE"/>
        </a:p>
      </dgm:t>
    </dgm:pt>
    <dgm:pt modelId="{54AAC6FF-526A-4F2D-BE96-DC07D091C7A5}" type="pres">
      <dgm:prSet presAssocID="{96FB2F5C-F387-4E7E-9D81-A8F368650687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06055C05-07A3-4C8C-86DB-4947B196FDDF}" type="pres">
      <dgm:prSet presAssocID="{29207B9D-2C92-4714-AC7C-EC63BCA29D0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B44A3A-1A95-47C2-83DB-7A2D635B1F83}" type="pres">
      <dgm:prSet presAssocID="{87DA6FC7-ED05-4CC5-882B-B18E4461F709}" presName="sibTrans" presStyleLbl="sibTrans2D1" presStyleIdx="1" presStyleCnt="3"/>
      <dgm:spPr/>
      <dgm:t>
        <a:bodyPr/>
        <a:lstStyle/>
        <a:p>
          <a:endParaRPr lang="de-DE"/>
        </a:p>
      </dgm:t>
    </dgm:pt>
    <dgm:pt modelId="{B0B1ED8C-AACE-4BAD-8F62-9677A8FFA9D6}" type="pres">
      <dgm:prSet presAssocID="{87DA6FC7-ED05-4CC5-882B-B18E4461F709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A6845A40-29A8-4D1C-8B58-1F232AE1D8F0}" type="pres">
      <dgm:prSet presAssocID="{EA917DA1-1954-439F-A9B4-5F395C18DF4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F1C89A8-F254-4A0B-AC0E-65F44848046B}" type="pres">
      <dgm:prSet presAssocID="{542BB66E-1516-4183-B303-FA5A637325F7}" presName="sibTrans" presStyleLbl="sibTrans2D1" presStyleIdx="2" presStyleCnt="3"/>
      <dgm:spPr/>
      <dgm:t>
        <a:bodyPr/>
        <a:lstStyle/>
        <a:p>
          <a:endParaRPr lang="de-DE"/>
        </a:p>
      </dgm:t>
    </dgm:pt>
    <dgm:pt modelId="{6889A498-AFEB-4C90-AA7E-E52F442135BA}" type="pres">
      <dgm:prSet presAssocID="{542BB66E-1516-4183-B303-FA5A637325F7}" presName="connectorText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FBDA0C03-F022-47A8-ACEA-D2DFF41A057B}" type="presOf" srcId="{96FB2F5C-F387-4E7E-9D81-A8F368650687}" destId="{54AAC6FF-526A-4F2D-BE96-DC07D091C7A5}" srcOrd="1" destOrd="0" presId="urn:microsoft.com/office/officeart/2005/8/layout/cycle7"/>
    <dgm:cxn modelId="{5492443A-A922-4D0D-B422-E916D34D8945}" srcId="{34CCC0EC-857F-466E-9C84-107CADC38CF7}" destId="{EA917DA1-1954-439F-A9B4-5F395C18DF47}" srcOrd="2" destOrd="0" parTransId="{868651A7-D827-4511-813D-F87FDA92E8FC}" sibTransId="{542BB66E-1516-4183-B303-FA5A637325F7}"/>
    <dgm:cxn modelId="{8E506379-C23E-4F05-AD48-C34E8E217B0A}" type="presOf" srcId="{87DA6FC7-ED05-4CC5-882B-B18E4461F709}" destId="{DCB44A3A-1A95-47C2-83DB-7A2D635B1F83}" srcOrd="0" destOrd="0" presId="urn:microsoft.com/office/officeart/2005/8/layout/cycle7"/>
    <dgm:cxn modelId="{49EA308F-1709-4A61-9243-6090ED281929}" type="presOf" srcId="{A90F7E0D-C960-4458-978A-60F47C202FCD}" destId="{36DE6C37-14EF-4F9F-916C-4836326E158A}" srcOrd="0" destOrd="0" presId="urn:microsoft.com/office/officeart/2005/8/layout/cycle7"/>
    <dgm:cxn modelId="{EC646011-567B-443C-AA48-63FDD94D14B4}" type="presOf" srcId="{29207B9D-2C92-4714-AC7C-EC63BCA29D01}" destId="{06055C05-07A3-4C8C-86DB-4947B196FDDF}" srcOrd="0" destOrd="0" presId="urn:microsoft.com/office/officeart/2005/8/layout/cycle7"/>
    <dgm:cxn modelId="{D5E9255C-B640-4BD8-87FD-D6DC195F65F1}" srcId="{34CCC0EC-857F-466E-9C84-107CADC38CF7}" destId="{A90F7E0D-C960-4458-978A-60F47C202FCD}" srcOrd="0" destOrd="0" parTransId="{8D3373B5-D4B6-425C-9D41-D254696E4871}" sibTransId="{96FB2F5C-F387-4E7E-9D81-A8F368650687}"/>
    <dgm:cxn modelId="{5A173065-4AB9-48C6-87C0-E2EDA59F7C33}" type="presOf" srcId="{87DA6FC7-ED05-4CC5-882B-B18E4461F709}" destId="{B0B1ED8C-AACE-4BAD-8F62-9677A8FFA9D6}" srcOrd="1" destOrd="0" presId="urn:microsoft.com/office/officeart/2005/8/layout/cycle7"/>
    <dgm:cxn modelId="{C10AA088-85A8-4EB4-935C-1BE89518F60B}" type="presOf" srcId="{34CCC0EC-857F-466E-9C84-107CADC38CF7}" destId="{E7DC4A10-224D-444D-B0DF-BEBB96BB1022}" srcOrd="0" destOrd="0" presId="urn:microsoft.com/office/officeart/2005/8/layout/cycle7"/>
    <dgm:cxn modelId="{DFF3A0B0-55F7-45DE-BE27-5F8BE7FFAF8B}" type="presOf" srcId="{96FB2F5C-F387-4E7E-9D81-A8F368650687}" destId="{A34B0515-1729-48AC-BF34-7B6F3E6BEEF0}" srcOrd="0" destOrd="0" presId="urn:microsoft.com/office/officeart/2005/8/layout/cycle7"/>
    <dgm:cxn modelId="{EB838EAB-4831-4022-AFBA-8EFB8127F443}" type="presOf" srcId="{542BB66E-1516-4183-B303-FA5A637325F7}" destId="{6889A498-AFEB-4C90-AA7E-E52F442135BA}" srcOrd="1" destOrd="0" presId="urn:microsoft.com/office/officeart/2005/8/layout/cycle7"/>
    <dgm:cxn modelId="{71F2C294-2070-4F35-979F-C20FA84FDD1F}" srcId="{34CCC0EC-857F-466E-9C84-107CADC38CF7}" destId="{29207B9D-2C92-4714-AC7C-EC63BCA29D01}" srcOrd="1" destOrd="0" parTransId="{C76E88B7-B18D-4706-9608-0E2214AC8C37}" sibTransId="{87DA6FC7-ED05-4CC5-882B-B18E4461F709}"/>
    <dgm:cxn modelId="{480199E7-5BD7-4565-B19D-034A4FB76578}" type="presOf" srcId="{EA917DA1-1954-439F-A9B4-5F395C18DF47}" destId="{A6845A40-29A8-4D1C-8B58-1F232AE1D8F0}" srcOrd="0" destOrd="0" presId="urn:microsoft.com/office/officeart/2005/8/layout/cycle7"/>
    <dgm:cxn modelId="{8EE5CB42-446E-4DF5-ACB1-B23FE8748C37}" type="presOf" srcId="{542BB66E-1516-4183-B303-FA5A637325F7}" destId="{5F1C89A8-F254-4A0B-AC0E-65F44848046B}" srcOrd="0" destOrd="0" presId="urn:microsoft.com/office/officeart/2005/8/layout/cycle7"/>
    <dgm:cxn modelId="{4DB7B5A5-20D4-4AF9-A291-D6AE3B1256FE}" type="presParOf" srcId="{E7DC4A10-224D-444D-B0DF-BEBB96BB1022}" destId="{36DE6C37-14EF-4F9F-916C-4836326E158A}" srcOrd="0" destOrd="0" presId="urn:microsoft.com/office/officeart/2005/8/layout/cycle7"/>
    <dgm:cxn modelId="{3B4DA2A8-6F6A-4E78-BC94-0CCB073E7B44}" type="presParOf" srcId="{E7DC4A10-224D-444D-B0DF-BEBB96BB1022}" destId="{A34B0515-1729-48AC-BF34-7B6F3E6BEEF0}" srcOrd="1" destOrd="0" presId="urn:microsoft.com/office/officeart/2005/8/layout/cycle7"/>
    <dgm:cxn modelId="{64B3F82C-0BD1-462E-8D09-B622BC60AE1C}" type="presParOf" srcId="{A34B0515-1729-48AC-BF34-7B6F3E6BEEF0}" destId="{54AAC6FF-526A-4F2D-BE96-DC07D091C7A5}" srcOrd="0" destOrd="0" presId="urn:microsoft.com/office/officeart/2005/8/layout/cycle7"/>
    <dgm:cxn modelId="{F867C2A2-0427-4DE5-99D6-3C54AED7028E}" type="presParOf" srcId="{E7DC4A10-224D-444D-B0DF-BEBB96BB1022}" destId="{06055C05-07A3-4C8C-86DB-4947B196FDDF}" srcOrd="2" destOrd="0" presId="urn:microsoft.com/office/officeart/2005/8/layout/cycle7"/>
    <dgm:cxn modelId="{3EFDD0AB-8C3B-4FBE-8ECC-E2EA3DDAF2A8}" type="presParOf" srcId="{E7DC4A10-224D-444D-B0DF-BEBB96BB1022}" destId="{DCB44A3A-1A95-47C2-83DB-7A2D635B1F83}" srcOrd="3" destOrd="0" presId="urn:microsoft.com/office/officeart/2005/8/layout/cycle7"/>
    <dgm:cxn modelId="{F1F586A8-3692-409B-8BFF-FD092F215BF4}" type="presParOf" srcId="{DCB44A3A-1A95-47C2-83DB-7A2D635B1F83}" destId="{B0B1ED8C-AACE-4BAD-8F62-9677A8FFA9D6}" srcOrd="0" destOrd="0" presId="urn:microsoft.com/office/officeart/2005/8/layout/cycle7"/>
    <dgm:cxn modelId="{71B7F1B4-FC32-4504-A987-F2CE02F9E6BE}" type="presParOf" srcId="{E7DC4A10-224D-444D-B0DF-BEBB96BB1022}" destId="{A6845A40-29A8-4D1C-8B58-1F232AE1D8F0}" srcOrd="4" destOrd="0" presId="urn:microsoft.com/office/officeart/2005/8/layout/cycle7"/>
    <dgm:cxn modelId="{06A4D8D6-9A80-461B-AA53-B606B325A512}" type="presParOf" srcId="{E7DC4A10-224D-444D-B0DF-BEBB96BB1022}" destId="{5F1C89A8-F254-4A0B-AC0E-65F44848046B}" srcOrd="5" destOrd="0" presId="urn:microsoft.com/office/officeart/2005/8/layout/cycle7"/>
    <dgm:cxn modelId="{BBF15583-5161-4800-9107-A5A9703447F9}" type="presParOf" srcId="{5F1C89A8-F254-4A0B-AC0E-65F44848046B}" destId="{6889A498-AFEB-4C90-AA7E-E52F442135BA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752643-643B-413E-B9AD-5CDE84D8F32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B847FDC-8B30-448C-B18E-276369EE86EE}">
      <dgm:prSet phldrT="[Text]"/>
      <dgm:spPr/>
      <dgm:t>
        <a:bodyPr/>
        <a:lstStyle/>
        <a:p>
          <a:r>
            <a:rPr lang="de-DE" dirty="0" smtClean="0"/>
            <a:t>Browser Hijacker</a:t>
          </a:r>
          <a:endParaRPr lang="de-DE" dirty="0"/>
        </a:p>
      </dgm:t>
    </dgm:pt>
    <dgm:pt modelId="{B38F163E-412B-4183-ADDC-1ED219994D16}" type="parTrans" cxnId="{83308D88-2461-45C0-9B51-6229FA15EF90}">
      <dgm:prSet/>
      <dgm:spPr/>
      <dgm:t>
        <a:bodyPr/>
        <a:lstStyle/>
        <a:p>
          <a:endParaRPr lang="de-DE"/>
        </a:p>
      </dgm:t>
    </dgm:pt>
    <dgm:pt modelId="{3BFBDEB0-44D9-4059-9610-D4FE6177C570}" type="sibTrans" cxnId="{83308D88-2461-45C0-9B51-6229FA15EF90}">
      <dgm:prSet/>
      <dgm:spPr/>
      <dgm:t>
        <a:bodyPr/>
        <a:lstStyle/>
        <a:p>
          <a:endParaRPr lang="de-DE"/>
        </a:p>
      </dgm:t>
    </dgm:pt>
    <dgm:pt modelId="{6629EC76-6EE4-4583-BB19-76BB72D4F12F}">
      <dgm:prSet phldrT="[Text]"/>
      <dgm:spPr/>
      <dgm:t>
        <a:bodyPr/>
        <a:lstStyle/>
        <a:p>
          <a:r>
            <a:rPr lang="de-DE" dirty="0" smtClean="0"/>
            <a:t>Chrome</a:t>
          </a:r>
          <a:endParaRPr lang="de-DE" dirty="0"/>
        </a:p>
      </dgm:t>
    </dgm:pt>
    <dgm:pt modelId="{8476CC67-7CD4-495A-B07C-709AB6CCE0CA}" type="parTrans" cxnId="{4D4EABAA-2FD8-4BFE-B369-8D84BDD0FA79}">
      <dgm:prSet/>
      <dgm:spPr/>
      <dgm:t>
        <a:bodyPr/>
        <a:lstStyle/>
        <a:p>
          <a:endParaRPr lang="de-DE"/>
        </a:p>
      </dgm:t>
    </dgm:pt>
    <dgm:pt modelId="{269B3F36-7A09-498B-8F7D-71D4206898F9}" type="sibTrans" cxnId="{4D4EABAA-2FD8-4BFE-B369-8D84BDD0FA79}">
      <dgm:prSet/>
      <dgm:spPr/>
      <dgm:t>
        <a:bodyPr/>
        <a:lstStyle/>
        <a:p>
          <a:endParaRPr lang="de-DE"/>
        </a:p>
      </dgm:t>
    </dgm:pt>
    <dgm:pt modelId="{B30A442E-C17F-4E03-B492-38A031951354}" type="pres">
      <dgm:prSet presAssocID="{00752643-643B-413E-B9AD-5CDE84D8F329}" presName="Name0" presStyleCnt="0">
        <dgm:presLayoutVars>
          <dgm:dir/>
          <dgm:resizeHandles val="exact"/>
        </dgm:presLayoutVars>
      </dgm:prSet>
      <dgm:spPr/>
    </dgm:pt>
    <dgm:pt modelId="{FBB795FA-F35B-4AEF-A6AF-42820390C735}" type="pres">
      <dgm:prSet presAssocID="{FB847FDC-8B30-448C-B18E-276369EE86EE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C8E85A5-89DC-4E41-9C52-8706CE3735F0}" type="pres">
      <dgm:prSet presAssocID="{3BFBDEB0-44D9-4059-9610-D4FE6177C570}" presName="sibTrans" presStyleLbl="sibTrans2D1" presStyleIdx="0" presStyleCnt="1"/>
      <dgm:spPr/>
      <dgm:t>
        <a:bodyPr/>
        <a:lstStyle/>
        <a:p>
          <a:endParaRPr lang="de-DE"/>
        </a:p>
      </dgm:t>
    </dgm:pt>
    <dgm:pt modelId="{8BB47BF6-7D48-46BF-98B1-DEF96EA26693}" type="pres">
      <dgm:prSet presAssocID="{3BFBDEB0-44D9-4059-9610-D4FE6177C570}" presName="connectorText" presStyleLbl="sibTrans2D1" presStyleIdx="0" presStyleCnt="1"/>
      <dgm:spPr/>
      <dgm:t>
        <a:bodyPr/>
        <a:lstStyle/>
        <a:p>
          <a:endParaRPr lang="de-DE"/>
        </a:p>
      </dgm:t>
    </dgm:pt>
    <dgm:pt modelId="{B026D7AA-F3C1-4FF6-9718-F2841504A416}" type="pres">
      <dgm:prSet presAssocID="{6629EC76-6EE4-4583-BB19-76BB72D4F12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1FF6A5D-F9B3-4803-AAA8-E29C80BF9BA5}" type="presOf" srcId="{3BFBDEB0-44D9-4059-9610-D4FE6177C570}" destId="{8BB47BF6-7D48-46BF-98B1-DEF96EA26693}" srcOrd="1" destOrd="0" presId="urn:microsoft.com/office/officeart/2005/8/layout/process1"/>
    <dgm:cxn modelId="{4D4EABAA-2FD8-4BFE-B369-8D84BDD0FA79}" srcId="{00752643-643B-413E-B9AD-5CDE84D8F329}" destId="{6629EC76-6EE4-4583-BB19-76BB72D4F12F}" srcOrd="1" destOrd="0" parTransId="{8476CC67-7CD4-495A-B07C-709AB6CCE0CA}" sibTransId="{269B3F36-7A09-498B-8F7D-71D4206898F9}"/>
    <dgm:cxn modelId="{B48A7232-3145-4F9B-87CF-C1E56F3A65BA}" type="presOf" srcId="{FB847FDC-8B30-448C-B18E-276369EE86EE}" destId="{FBB795FA-F35B-4AEF-A6AF-42820390C735}" srcOrd="0" destOrd="0" presId="urn:microsoft.com/office/officeart/2005/8/layout/process1"/>
    <dgm:cxn modelId="{83308D88-2461-45C0-9B51-6229FA15EF90}" srcId="{00752643-643B-413E-B9AD-5CDE84D8F329}" destId="{FB847FDC-8B30-448C-B18E-276369EE86EE}" srcOrd="0" destOrd="0" parTransId="{B38F163E-412B-4183-ADDC-1ED219994D16}" sibTransId="{3BFBDEB0-44D9-4059-9610-D4FE6177C570}"/>
    <dgm:cxn modelId="{CA81D585-B5C2-4461-A2E2-E3B24D2FFAAC}" type="presOf" srcId="{00752643-643B-413E-B9AD-5CDE84D8F329}" destId="{B30A442E-C17F-4E03-B492-38A031951354}" srcOrd="0" destOrd="0" presId="urn:microsoft.com/office/officeart/2005/8/layout/process1"/>
    <dgm:cxn modelId="{2ECA4625-7C92-4BD1-88C7-92A6908F590F}" type="presOf" srcId="{3BFBDEB0-44D9-4059-9610-D4FE6177C570}" destId="{9C8E85A5-89DC-4E41-9C52-8706CE3735F0}" srcOrd="0" destOrd="0" presId="urn:microsoft.com/office/officeart/2005/8/layout/process1"/>
    <dgm:cxn modelId="{A0DC64FC-7C4D-4413-8301-CEE9725DCCF7}" type="presOf" srcId="{6629EC76-6EE4-4583-BB19-76BB72D4F12F}" destId="{B026D7AA-F3C1-4FF6-9718-F2841504A416}" srcOrd="0" destOrd="0" presId="urn:microsoft.com/office/officeart/2005/8/layout/process1"/>
    <dgm:cxn modelId="{DB1EAD76-96CF-4FC1-AF4B-AC9A01264AEB}" type="presParOf" srcId="{B30A442E-C17F-4E03-B492-38A031951354}" destId="{FBB795FA-F35B-4AEF-A6AF-42820390C735}" srcOrd="0" destOrd="0" presId="urn:microsoft.com/office/officeart/2005/8/layout/process1"/>
    <dgm:cxn modelId="{0AA2B95F-42E1-47F5-85AB-77A1039333E4}" type="presParOf" srcId="{B30A442E-C17F-4E03-B492-38A031951354}" destId="{9C8E85A5-89DC-4E41-9C52-8706CE3735F0}" srcOrd="1" destOrd="0" presId="urn:microsoft.com/office/officeart/2005/8/layout/process1"/>
    <dgm:cxn modelId="{27982862-8FC0-463E-875B-1E71424BD1D0}" type="presParOf" srcId="{9C8E85A5-89DC-4E41-9C52-8706CE3735F0}" destId="{8BB47BF6-7D48-46BF-98B1-DEF96EA26693}" srcOrd="0" destOrd="0" presId="urn:microsoft.com/office/officeart/2005/8/layout/process1"/>
    <dgm:cxn modelId="{96B3EB70-56BD-4F24-846A-F9A039097F08}" type="presParOf" srcId="{B30A442E-C17F-4E03-B492-38A031951354}" destId="{B026D7AA-F3C1-4FF6-9718-F2841504A41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E6C37-14EF-4F9F-916C-4836326E158A}">
      <dsp:nvSpPr>
        <dsp:cNvPr id="0" name=""/>
        <dsp:cNvSpPr/>
      </dsp:nvSpPr>
      <dsp:spPr>
        <a:xfrm>
          <a:off x="1598613" y="112673"/>
          <a:ext cx="1934373" cy="967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Rendering Engine</a:t>
          </a:r>
          <a:endParaRPr lang="de-DE" sz="2600" kern="1200" dirty="0"/>
        </a:p>
      </dsp:txBody>
      <dsp:txXfrm>
        <a:off x="1626941" y="141001"/>
        <a:ext cx="1877717" cy="910530"/>
      </dsp:txXfrm>
    </dsp:sp>
    <dsp:sp modelId="{A34B0515-1729-48AC-BF34-7B6F3E6BEEF0}">
      <dsp:nvSpPr>
        <dsp:cNvPr id="0" name=""/>
        <dsp:cNvSpPr/>
      </dsp:nvSpPr>
      <dsp:spPr>
        <a:xfrm rot="3600000">
          <a:off x="2860059" y="1811176"/>
          <a:ext cx="1009780" cy="33851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500" kern="1200"/>
        </a:p>
      </dsp:txBody>
      <dsp:txXfrm>
        <a:off x="2961614" y="1878879"/>
        <a:ext cx="806671" cy="203109"/>
      </dsp:txXfrm>
    </dsp:sp>
    <dsp:sp modelId="{06055C05-07A3-4C8C-86DB-4947B196FDDF}">
      <dsp:nvSpPr>
        <dsp:cNvPr id="0" name=""/>
        <dsp:cNvSpPr/>
      </dsp:nvSpPr>
      <dsp:spPr>
        <a:xfrm>
          <a:off x="3196913" y="2881009"/>
          <a:ext cx="1934373" cy="967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UI</a:t>
          </a:r>
          <a:endParaRPr lang="de-DE" sz="2600" kern="1200" dirty="0"/>
        </a:p>
      </dsp:txBody>
      <dsp:txXfrm>
        <a:off x="3225241" y="2909337"/>
        <a:ext cx="1877717" cy="910530"/>
      </dsp:txXfrm>
    </dsp:sp>
    <dsp:sp modelId="{DCB44A3A-1A95-47C2-83DB-7A2D635B1F83}">
      <dsp:nvSpPr>
        <dsp:cNvPr id="0" name=""/>
        <dsp:cNvSpPr/>
      </dsp:nvSpPr>
      <dsp:spPr>
        <a:xfrm rot="10800000">
          <a:off x="2060910" y="3195344"/>
          <a:ext cx="1009780" cy="33851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500" kern="1200"/>
        </a:p>
      </dsp:txBody>
      <dsp:txXfrm rot="10800000">
        <a:off x="2162464" y="3263047"/>
        <a:ext cx="806671" cy="203109"/>
      </dsp:txXfrm>
    </dsp:sp>
    <dsp:sp modelId="{A6845A40-29A8-4D1C-8B58-1F232AE1D8F0}">
      <dsp:nvSpPr>
        <dsp:cNvPr id="0" name=""/>
        <dsp:cNvSpPr/>
      </dsp:nvSpPr>
      <dsp:spPr>
        <a:xfrm>
          <a:off x="314" y="2881009"/>
          <a:ext cx="1934373" cy="967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Browser Kernel</a:t>
          </a:r>
          <a:endParaRPr lang="de-DE" sz="2600" kern="1200" dirty="0"/>
        </a:p>
      </dsp:txBody>
      <dsp:txXfrm>
        <a:off x="28642" y="2909337"/>
        <a:ext cx="1877717" cy="910530"/>
      </dsp:txXfrm>
    </dsp:sp>
    <dsp:sp modelId="{5F1C89A8-F254-4A0B-AC0E-65F44848046B}">
      <dsp:nvSpPr>
        <dsp:cNvPr id="0" name=""/>
        <dsp:cNvSpPr/>
      </dsp:nvSpPr>
      <dsp:spPr>
        <a:xfrm rot="18000000">
          <a:off x="1261760" y="1811176"/>
          <a:ext cx="1009780" cy="33851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500" kern="1200"/>
        </a:p>
      </dsp:txBody>
      <dsp:txXfrm>
        <a:off x="1363315" y="1878879"/>
        <a:ext cx="806671" cy="203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795FA-F35B-4AEF-A6AF-42820390C735}">
      <dsp:nvSpPr>
        <dsp:cNvPr id="0" name=""/>
        <dsp:cNvSpPr/>
      </dsp:nvSpPr>
      <dsp:spPr>
        <a:xfrm>
          <a:off x="755" y="976354"/>
          <a:ext cx="1610611" cy="9663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Browser Hijacker</a:t>
          </a:r>
          <a:endParaRPr lang="de-DE" sz="2600" kern="1200" dirty="0"/>
        </a:p>
      </dsp:txBody>
      <dsp:txXfrm>
        <a:off x="29059" y="1004658"/>
        <a:ext cx="1554003" cy="909758"/>
      </dsp:txXfrm>
    </dsp:sp>
    <dsp:sp modelId="{9C8E85A5-89DC-4E41-9C52-8706CE3735F0}">
      <dsp:nvSpPr>
        <dsp:cNvPr id="0" name=""/>
        <dsp:cNvSpPr/>
      </dsp:nvSpPr>
      <dsp:spPr>
        <a:xfrm>
          <a:off x="1772427" y="1259821"/>
          <a:ext cx="341449" cy="3994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800" kern="1200"/>
        </a:p>
      </dsp:txBody>
      <dsp:txXfrm>
        <a:off x="1772427" y="1339707"/>
        <a:ext cx="239014" cy="239659"/>
      </dsp:txXfrm>
    </dsp:sp>
    <dsp:sp modelId="{B026D7AA-F3C1-4FF6-9718-F2841504A416}">
      <dsp:nvSpPr>
        <dsp:cNvPr id="0" name=""/>
        <dsp:cNvSpPr/>
      </dsp:nvSpPr>
      <dsp:spPr>
        <a:xfrm>
          <a:off x="2255610" y="976354"/>
          <a:ext cx="1610611" cy="9663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Chrome</a:t>
          </a:r>
          <a:endParaRPr lang="de-DE" sz="2600" kern="1200" dirty="0"/>
        </a:p>
      </dsp:txBody>
      <dsp:txXfrm>
        <a:off x="2283914" y="1004658"/>
        <a:ext cx="1554003" cy="909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B550-3D75-4CDF-93DD-D5CF7D902274}" type="datetimeFigureOut">
              <a:rPr lang="de-DE" smtClean="0"/>
              <a:t>01.04.2016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3D84C-8949-4A2E-9B99-90B032ADB8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82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D84C-8949-4A2E-9B99-90B032ADB8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748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D84C-8949-4A2E-9B99-90B032ADB8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70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D84C-8949-4A2E-9B99-90B032ADB8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804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D84C-8949-4A2E-9B99-90B032ADB8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26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D84C-8949-4A2E-9B99-90B032ADB8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7343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D84C-8949-4A2E-9B99-90B032ADB8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856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D84C-8949-4A2E-9B99-90B032ADB8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547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D84C-8949-4A2E-9B99-90B032ADB8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74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3D84C-8949-4A2E-9B99-90B032ADB8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24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platzhalter 1"/>
          <p:cNvSpPr>
            <a:spLocks noGrp="1"/>
          </p:cNvSpPr>
          <p:nvPr>
            <p:ph type="ctrTitle"/>
          </p:nvPr>
        </p:nvSpPr>
        <p:spPr>
          <a:xfrm>
            <a:off x="478368" y="2130434"/>
            <a:ext cx="11228917" cy="1470025"/>
          </a:xfrm>
        </p:spPr>
        <p:txBody>
          <a:bodyPr/>
          <a:lstStyle>
            <a:lvl1pPr>
              <a:defRPr sz="2800" smtClean="0"/>
            </a:lvl1pPr>
          </a:lstStyle>
          <a:p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8195" name="Textplatzhalter 2"/>
          <p:cNvSpPr>
            <a:spLocks noGrp="1"/>
          </p:cNvSpPr>
          <p:nvPr>
            <p:ph type="subTitle" idx="1"/>
          </p:nvPr>
        </p:nvSpPr>
        <p:spPr>
          <a:xfrm>
            <a:off x="478368" y="3886200"/>
            <a:ext cx="11228917" cy="1752600"/>
          </a:xfrm>
        </p:spPr>
        <p:txBody>
          <a:bodyPr/>
          <a:lstStyle>
            <a:lvl1pPr>
              <a:defRPr sz="2400" smtClean="0"/>
            </a:lvl1pPr>
          </a:lstStyle>
          <a:p>
            <a:r>
              <a:rPr lang="de-DE" noProof="0" dirty="0" smtClean="0"/>
              <a:t>Formatvorlage des Untertitelmasters durch Klicken bearbeiten</a:t>
            </a:r>
          </a:p>
        </p:txBody>
      </p:sp>
      <p:pic>
        <p:nvPicPr>
          <p:cNvPr id="8200" name="Picture 8" descr="TUMLogo_oZ_Vollfl_blau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7123" y="358784"/>
            <a:ext cx="910167" cy="360363"/>
          </a:xfrm>
          <a:prstGeom prst="rect">
            <a:avLst/>
          </a:prstGeom>
          <a:noFill/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C20A-0EC8-4F67-8855-B419BF307A45}" type="datetime1">
              <a:rPr lang="de-DE" smtClean="0"/>
              <a:t>01.04.2016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502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8367" y="989495"/>
            <a:ext cx="9903884" cy="360000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800"/>
            </a:lvl1pPr>
          </a:lstStyle>
          <a:p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368" y="1850400"/>
            <a:ext cx="11228917" cy="4417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176209" indent="-176209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800"/>
            </a:lvl2pPr>
            <a:lvl3pPr marL="360354" indent="-184146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800"/>
            </a:lvl3pPr>
            <a:lvl4pPr marL="538149" indent="-177796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800"/>
            </a:lvl4pPr>
            <a:lvl5pPr marL="714357" indent="-176209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800"/>
            </a:lvl5pPr>
          </a:lstStyle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9FB378-8CB2-4640-8C5B-539ECFA5E66C}" type="datetime1">
              <a:rPr lang="de-DE" smtClean="0"/>
              <a:t>01.04.2016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D2C25-47D6-4280-9D7E-B38AEF11B5EB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8367" y="1396168"/>
            <a:ext cx="9902400" cy="295200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de-DE" noProof="0" smtClean="0"/>
              <a:t>Untertitel durch Klicken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56348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0000" y="1848855"/>
            <a:ext cx="5520000" cy="44155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850400"/>
            <a:ext cx="5520000" cy="441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B5BEB4-4D12-4066-83DC-B319E94631E5}" type="datetime1">
              <a:rPr lang="de-DE" smtClean="0"/>
              <a:t>01.04.2016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D2C25-47D6-4280-9D7E-B38AEF11B5EB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8367" y="1396800"/>
            <a:ext cx="9902400" cy="295200"/>
          </a:xfrm>
        </p:spPr>
        <p:txBody>
          <a:bodyPr>
            <a:noAutofit/>
          </a:bodyPr>
          <a:lstStyle>
            <a:lvl1pPr>
              <a:defRPr sz="1600"/>
            </a:lvl1pPr>
          </a:lstStyle>
          <a:p>
            <a:pPr lvl="0"/>
            <a:r>
              <a:rPr lang="de-DE" noProof="0" smtClean="0"/>
              <a:t>Untertitel durch Klicken hinzufügen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86794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78367" y="990000"/>
            <a:ext cx="9903884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78368" y="1850400"/>
            <a:ext cx="11228917" cy="441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Textmasterformate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78367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fld id="{B82B5807-33CE-448D-860C-D2714817D3BD}" type="datetime1">
              <a:rPr lang="de-DE" smtClean="0"/>
              <a:t>01.04.2016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3484" y="6356359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62484" y="635635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fld id="{1A3D2C25-47D6-4280-9D7E-B38AEF11B5EB}" type="slidenum">
              <a:rPr lang="de-DE" smtClean="0"/>
              <a:t>‹Nr.›</a:t>
            </a:fld>
            <a:endParaRPr lang="de-DE"/>
          </a:p>
        </p:txBody>
      </p:sp>
      <p:pic>
        <p:nvPicPr>
          <p:cNvPr id="1033" name="Picture 9" descr="TUMLogo_oZ_Vollfl_blau_RG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97123" y="358784"/>
            <a:ext cx="910167" cy="360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233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9" indent="-176209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54" indent="-18414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49" indent="-17779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57" indent="-176209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dirty="0"/>
              <a:t>Detecting Process Memory Tampering</a:t>
            </a:r>
            <a:br>
              <a:rPr lang="en-US" sz="3200" dirty="0"/>
            </a:br>
            <a:r>
              <a:rPr lang="en-US" sz="1800" dirty="0"/>
              <a:t>Implementation &amp; Evaluation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Dennis Fischer</a:t>
            </a:r>
          </a:p>
          <a:p>
            <a:r>
              <a:rPr lang="en-US" sz="1600" dirty="0" smtClean="0"/>
              <a:t>01.04.2016</a:t>
            </a:r>
            <a:endParaRPr lang="en-US" sz="1600" dirty="0"/>
          </a:p>
          <a:p>
            <a:r>
              <a:rPr lang="en-US" sz="1600" dirty="0"/>
              <a:t>Final Bachelor’s Thesis Presentation</a:t>
            </a:r>
          </a:p>
          <a:p>
            <a:endParaRPr lang="en-US" sz="1600" dirty="0"/>
          </a:p>
          <a:p>
            <a:r>
              <a:rPr lang="en-US" sz="1600" dirty="0"/>
              <a:t>Supervisor: Prof. Dr. Alexander </a:t>
            </a:r>
            <a:r>
              <a:rPr lang="en-US" sz="1600" dirty="0" err="1"/>
              <a:t>Pretschner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Advisor: Sebastian </a:t>
            </a:r>
            <a:r>
              <a:rPr lang="en-US" sz="1600" dirty="0" err="1" smtClean="0"/>
              <a:t>Banescu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37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Task is an asynchronously executed function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</a:p>
          <a:p>
            <a:pPr lvl="0" eaLnBrk="0" hangingPunct="0">
              <a:lnSpc>
                <a:spcPct val="100000"/>
              </a:lnSpc>
              <a:spcBef>
                <a:spcPct val="0"/>
              </a:spcBef>
            </a:pPr>
            <a:r>
              <a:rPr lang="de-DE" altLang="de-DE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400" b="1" dirty="0" err="1">
                <a:solidFill>
                  <a:srgbClr val="0000A2"/>
                </a:solidFill>
                <a:latin typeface="Consolas" panose="020B0609020204030204" pitchFamily="49" charset="0"/>
              </a:rPr>
              <a:t>WriteToFile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lvl="0" eaLnBrk="0" hangingPunct="0">
              <a:lnSpc>
                <a:spcPct val="100000"/>
              </a:lnSpc>
              <a:spcBef>
                <a:spcPct val="0"/>
              </a:spcBef>
            </a:pPr>
            <a:endParaRPr lang="de-DE" altLang="de-DE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lnSpc>
                <a:spcPct val="100000"/>
              </a:lnSpc>
              <a:spcBef>
                <a:spcPct val="0"/>
              </a:spcBef>
            </a:pPr>
            <a:r>
              <a:rPr lang="de-DE" altLang="de-DE" sz="1400" b="1" dirty="0" err="1" smtClean="0">
                <a:solidFill>
                  <a:srgbClr val="0000A2"/>
                </a:solidFill>
                <a:latin typeface="Consolas" panose="020B0609020204030204" pitchFamily="49" charset="0"/>
              </a:rPr>
              <a:t>BrowserThread</a:t>
            </a:r>
            <a:r>
              <a:rPr lang="de-DE" altLang="de-DE" sz="1400" b="1" dirty="0">
                <a:solidFill>
                  <a:srgbClr val="0000A2"/>
                </a:solidFill>
                <a:latin typeface="Consolas" panose="020B0609020204030204" pitchFamily="49" charset="0"/>
              </a:rPr>
              <a:t>::</a:t>
            </a:r>
            <a:r>
              <a:rPr lang="de-DE" altLang="de-DE" sz="1400" b="1" dirty="0" err="1">
                <a:solidFill>
                  <a:srgbClr val="0000A2"/>
                </a:solidFill>
                <a:latin typeface="Consolas" panose="020B0609020204030204" pitchFamily="49" charset="0"/>
              </a:rPr>
              <a:t>PostTask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BrowserThread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::FILE, FROM_HERE, 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::Bind(&amp;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WriteToFile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 "foo.txt", "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hello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</a:t>
            </a:r>
            <a:r>
              <a:rPr lang="de-DE" alt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!")); </a:t>
            </a:r>
            <a:endParaRPr lang="de-DE" altLang="de-DE" sz="1400" dirty="0"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 smtClean="0"/>
              <a:t>Execution happens in another thread via a so called Task</a:t>
            </a:r>
          </a:p>
          <a:p>
            <a:r>
              <a:rPr lang="en-US" dirty="0" smtClean="0"/>
              <a:t>Tasks are heavily used in Google Chrome</a:t>
            </a:r>
          </a:p>
          <a:p>
            <a:r>
              <a:rPr lang="en-US" dirty="0" smtClean="0"/>
              <a:t>A scheduler is used for queuing and execution order of tasks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B378-8CB2-4640-8C5B-539ECFA5E66C}" type="datetime1">
              <a:rPr lang="de-DE" smtClean="0"/>
              <a:t>01.04.2016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10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Task?</a:t>
            </a:r>
            <a:endParaRPr lang="de-DE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51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82" y="1851025"/>
            <a:ext cx="6852287" cy="441642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Performance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DC29-6D07-4593-9094-6603E23FBE86}" type="datetime1">
              <a:rPr lang="de-DE" smtClean="0"/>
              <a:t>01.04.2016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11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16 minutes measurement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4990902" y="1774472"/>
            <a:ext cx="426309" cy="3150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9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Performance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DC29-6D07-4593-9094-6603E23FBE86}" type="datetime1">
              <a:rPr lang="de-DE" smtClean="0"/>
              <a:t>01.04.2016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12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2746563" y="5860470"/>
            <a:ext cx="33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 </a:t>
            </a:r>
            <a:r>
              <a:rPr lang="de-DE" sz="1400" dirty="0" err="1"/>
              <a:t>minute</a:t>
            </a:r>
            <a:endParaRPr lang="de-DE" sz="1400" dirty="0"/>
          </a:p>
        </p:txBody>
      </p:sp>
      <p:sp>
        <p:nvSpPr>
          <p:cNvPr id="13" name="Textfeld 12"/>
          <p:cNvSpPr txBox="1"/>
          <p:nvPr/>
        </p:nvSpPr>
        <p:spPr>
          <a:xfrm>
            <a:off x="8375777" y="5836158"/>
            <a:ext cx="3325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16 </a:t>
            </a:r>
            <a:r>
              <a:rPr lang="de-DE" sz="1400" dirty="0" err="1"/>
              <a:t>minutes</a:t>
            </a:r>
            <a:endParaRPr lang="de-DE" sz="1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6" y="2277560"/>
            <a:ext cx="5521325" cy="3558595"/>
          </a:xfrm>
          <a:ln>
            <a:noFill/>
          </a:ln>
        </p:spPr>
      </p:pic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2" y="2280451"/>
            <a:ext cx="5519739" cy="3557572"/>
          </a:xfrm>
          <a:ln>
            <a:noFill/>
          </a:ln>
        </p:spPr>
      </p:pic>
      <p:sp>
        <p:nvSpPr>
          <p:cNvPr id="10" name="Rechteck 9"/>
          <p:cNvSpPr/>
          <p:nvPr/>
        </p:nvSpPr>
        <p:spPr>
          <a:xfrm>
            <a:off x="2255108" y="2150901"/>
            <a:ext cx="426309" cy="3150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983021" y="2164083"/>
            <a:ext cx="426309" cy="3150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39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Inhaltsplatzhalter 1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No overhead for WPM Component</a:t>
                </a:r>
              </a:p>
              <a:p>
                <a:r>
                  <a:rPr lang="en-US" dirty="0" smtClean="0"/>
                  <a:t>Overhead for DLL Component</a:t>
                </a:r>
              </a:p>
              <a:p>
                <a:endParaRPr lang="en-US" dirty="0"/>
              </a:p>
              <a:p>
                <a:r>
                  <a:rPr lang="en-US" dirty="0" smtClean="0"/>
                  <a:t>Experiment 2 tests for different DLL sizes:</a:t>
                </a:r>
                <a:endParaRPr lang="en-US" dirty="0"/>
              </a:p>
              <a:p>
                <a:pPr marL="285744" indent="-285744">
                  <a:buFont typeface="Wingdings" panose="05000000000000000000" pitchFamily="2" charset="2"/>
                  <a:buChar char="à"/>
                </a:pPr>
                <a:r>
                  <a:rPr lang="en-US" dirty="0" smtClean="0"/>
                  <a:t>Relation between DLL size and execution time</a:t>
                </a:r>
              </a:p>
              <a:p>
                <a:r>
                  <a:rPr lang="en-US" dirty="0" smtClean="0"/>
                  <a:t>Can be expressed with an equation:</a:t>
                </a:r>
              </a:p>
              <a:p>
                <a:endParaRPr lang="en-US" dirty="0" smtClean="0"/>
              </a:p>
              <a:p>
                <a:pPr marL="530212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𝑙𝑑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−20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530212" lvl="4" indent="0">
                  <a:buNone/>
                </a:pPr>
                <a:endParaRPr lang="en-US" dirty="0"/>
              </a:p>
              <a:p>
                <a:pPr marL="277813" lvl="1" indent="-285750">
                  <a:buFont typeface="Wingdings" panose="05000000000000000000" pitchFamily="2" charset="2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Execution time overhead increases linearly with respect to the file size </a:t>
                </a:r>
                <a:r>
                  <a:rPr lang="en-US" dirty="0" smtClean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X</a:t>
                </a:r>
                <a:endParaRPr lang="en-US" dirty="0" smtClean="0">
                  <a:sym typeface="Wingdings" panose="05000000000000000000" pitchFamily="2" charset="2"/>
                </a:endParaRPr>
              </a:p>
              <a:p>
                <a:pPr marL="277813" lvl="1" indent="-285750">
                  <a:buFont typeface="Wingdings" panose="05000000000000000000" pitchFamily="2" charset="2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Reason: </a:t>
                </a:r>
                <a:r>
                  <a:rPr lang="en-US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File </a:t>
                </a:r>
                <a:r>
                  <a:rPr lang="en-US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I/O </a:t>
                </a:r>
                <a:r>
                  <a:rPr lang="en-US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operations slow</a:t>
                </a:r>
                <a:endParaRPr lang="en-US" dirty="0" smtClean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pPr marL="277813" lvl="1" indent="-285750">
                  <a:buFont typeface="Wingdings" panose="05000000000000000000" pitchFamily="2" charset="2"/>
                  <a:buChar char="à"/>
                </a:pPr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Inhaltsplatzhalt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652" t="-9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nhaltsplatzhalt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84" y="1851028"/>
            <a:ext cx="5447175" cy="4416425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Performance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DC29-6D07-4593-9094-6603E23FBE86}" type="datetime1">
              <a:rPr lang="de-DE" smtClean="0"/>
              <a:t>01.04.2016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13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Experiment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568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Security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Attacker might spoof the executables name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 smtClean="0"/>
              <a:t>Rename attacker.exe 	to chrome.exe 	</a:t>
            </a:r>
            <a:r>
              <a:rPr lang="en-US" dirty="0" smtClean="0">
                <a:sym typeface="Wingdings" panose="05000000000000000000" pitchFamily="2" charset="2"/>
              </a:rPr>
              <a:t> No access, Process Tree</a:t>
            </a:r>
          </a:p>
          <a:p>
            <a:pPr marL="342891" indent="-342891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Rename chrome.exe </a:t>
            </a: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to chrome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.exe	 Limitation, Identification not possible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Other than that, attacker has no access to the WPM and DLL Component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WPM will block every forbidden access: 	 Process Tree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DLL Component is very restrictive: 		 Whitelist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 If identification of target process is possible, PMT attacks are prevented</a:t>
            </a:r>
          </a:p>
          <a:p>
            <a:endParaRPr lang="en-US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Implementation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F68C1-7063-4275-AAC9-AFFCB311ED02}" type="datetime1">
              <a:rPr lang="de-DE" smtClean="0"/>
              <a:t>01.04.2016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51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Driver blocks all </a:t>
            </a:r>
            <a:r>
              <a:rPr lang="en-US" dirty="0" err="1" smtClean="0"/>
              <a:t>WriteProcessMemory</a:t>
            </a:r>
            <a:r>
              <a:rPr lang="en-US" dirty="0" smtClean="0"/>
              <a:t> and DLL Injection attacks</a:t>
            </a:r>
          </a:p>
          <a:p>
            <a:r>
              <a:rPr lang="en-US" dirty="0" smtClean="0"/>
              <a:t>Bypassing not possible from </a:t>
            </a:r>
            <a:r>
              <a:rPr lang="en-US" dirty="0" err="1" smtClean="0"/>
              <a:t>usermode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Exploits of buffer overflows are already prevented by DEP &amp; ASLR</a:t>
            </a:r>
          </a:p>
          <a:p>
            <a:endParaRPr lang="en-US" dirty="0" smtClean="0"/>
          </a:p>
          <a:p>
            <a:r>
              <a:rPr lang="en-US" dirty="0" smtClean="0"/>
              <a:t>Still existing problems / Limitations:</a:t>
            </a:r>
          </a:p>
          <a:p>
            <a:pPr marL="461951" lvl="1" indent="-285744"/>
            <a:r>
              <a:rPr lang="en-US" dirty="0" smtClean="0"/>
              <a:t>What can be done about </a:t>
            </a:r>
            <a:r>
              <a:rPr lang="en-US" dirty="0" err="1" smtClean="0"/>
              <a:t>kernelmode</a:t>
            </a:r>
            <a:r>
              <a:rPr lang="en-US" dirty="0" smtClean="0"/>
              <a:t> attacks?</a:t>
            </a:r>
          </a:p>
          <a:p>
            <a:pPr marL="461951" lvl="1" indent="-285744"/>
            <a:r>
              <a:rPr lang="en-US" dirty="0" smtClean="0"/>
              <a:t>How to identify the running code that we want to protect?</a:t>
            </a:r>
          </a:p>
          <a:p>
            <a:pPr marL="461951" lvl="1" indent="-285744"/>
            <a:r>
              <a:rPr lang="en-US" dirty="0" smtClean="0"/>
              <a:t>Can the introduced overhead get further reduced?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E93D-CEE7-4261-AB3E-842DBAE1E6E9}" type="datetime1">
              <a:rPr lang="de-DE" smtClean="0"/>
              <a:t>01.04.2016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24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B378-8CB2-4640-8C5B-539ECFA5E66C}" type="datetime1">
              <a:rPr lang="de-DE" smtClean="0"/>
              <a:t>01.04.2016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16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pro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693" y="1433539"/>
            <a:ext cx="8752074" cy="4922820"/>
          </a:xfrm>
        </p:spPr>
      </p:pic>
    </p:spTree>
    <p:extLst>
      <p:ext uri="{BB962C8B-B14F-4D97-AF65-F5344CB8AC3E}">
        <p14:creationId xmlns:p14="http://schemas.microsoft.com/office/powerpoint/2010/main" val="27053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What was the problem?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Legal Modification (e.g. inside Chrome):</a:t>
            </a:r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9" name="Inhaltsplatzhalter 1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Illegal Modification:</a:t>
            </a:r>
          </a:p>
          <a:p>
            <a:endParaRPr lang="de-DE" dirty="0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CBC8-D774-429E-A9B0-2543037738E9}" type="datetime1">
              <a:rPr lang="de-DE" smtClean="0"/>
              <a:t>01.04.2016</a:t>
            </a:fld>
            <a:endParaRPr lang="de-DE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2</a:t>
            </a:fld>
            <a:endParaRPr lang="de-DE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5" name="Gruppieren 4"/>
          <p:cNvGrpSpPr/>
          <p:nvPr/>
        </p:nvGrpSpPr>
        <p:grpSpPr>
          <a:xfrm>
            <a:off x="478367" y="2308421"/>
            <a:ext cx="5131601" cy="3960869"/>
            <a:chOff x="478367" y="2308421"/>
            <a:chExt cx="5131601" cy="3960869"/>
          </a:xfrm>
        </p:grpSpPr>
        <p:graphicFrame>
          <p:nvGraphicFramePr>
            <p:cNvPr id="18" name="Diagramm 17"/>
            <p:cNvGraphicFramePr/>
            <p:nvPr>
              <p:extLst>
                <p:ext uri="{D42A27DB-BD31-4B8C-83A1-F6EECF244321}">
                  <p14:modId xmlns:p14="http://schemas.microsoft.com/office/powerpoint/2010/main" val="1603573677"/>
                </p:ext>
              </p:extLst>
            </p:nvPr>
          </p:nvGraphicFramePr>
          <p:xfrm>
            <a:off x="478367" y="2308421"/>
            <a:ext cx="5131601" cy="396086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1" name="Textfeld 20"/>
            <p:cNvSpPr txBox="1"/>
            <p:nvPr/>
          </p:nvSpPr>
          <p:spPr>
            <a:xfrm>
              <a:off x="2335373" y="4767930"/>
              <a:ext cx="2248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err="1" smtClean="0"/>
                <a:t>WriteProcessMemory</a:t>
              </a:r>
              <a:endParaRPr lang="de-DE" sz="1400" dirty="0" smtClean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6197600" y="1350000"/>
            <a:ext cx="4022016" cy="2919075"/>
            <a:chOff x="6197600" y="1848855"/>
            <a:chExt cx="4022016" cy="2919075"/>
          </a:xfrm>
        </p:grpSpPr>
        <p:graphicFrame>
          <p:nvGraphicFramePr>
            <p:cNvPr id="22" name="Diagramm 21"/>
            <p:cNvGraphicFramePr/>
            <p:nvPr>
              <p:extLst>
                <p:ext uri="{D42A27DB-BD31-4B8C-83A1-F6EECF244321}">
                  <p14:modId xmlns:p14="http://schemas.microsoft.com/office/powerpoint/2010/main" val="2709165012"/>
                </p:ext>
              </p:extLst>
            </p:nvPr>
          </p:nvGraphicFramePr>
          <p:xfrm>
            <a:off x="6197600" y="1848855"/>
            <a:ext cx="3866977" cy="29190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3" name="Textfeld 22"/>
            <p:cNvSpPr txBox="1"/>
            <p:nvPr/>
          </p:nvSpPr>
          <p:spPr>
            <a:xfrm>
              <a:off x="7260173" y="3954162"/>
              <a:ext cx="2959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err="1" smtClean="0"/>
                <a:t>WriteProcessMemory</a:t>
              </a:r>
              <a:endParaRPr lang="de-DE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 smtClean="0"/>
                <a:t>DLL </a:t>
              </a:r>
              <a:r>
                <a:rPr lang="de-DE" sz="1400" dirty="0" err="1" smtClean="0"/>
                <a:t>Injection</a:t>
              </a:r>
              <a:endParaRPr lang="de-DE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80365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Thesis Goals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– Process Memory Tampering:</a:t>
            </a:r>
          </a:p>
          <a:p>
            <a:r>
              <a:rPr lang="en-US" dirty="0" smtClean="0"/>
              <a:t>    </a:t>
            </a:r>
            <a:r>
              <a:rPr lang="en-US" dirty="0"/>
              <a:t>„</a:t>
            </a:r>
            <a:r>
              <a:rPr lang="en-US" dirty="0">
                <a:solidFill>
                  <a:srgbClr val="FF0000"/>
                </a:solidFill>
              </a:rPr>
              <a:t>Illegal modification </a:t>
            </a:r>
            <a:r>
              <a:rPr lang="en-US" dirty="0"/>
              <a:t>of a process’ </a:t>
            </a:r>
            <a:r>
              <a:rPr lang="en-US" dirty="0">
                <a:solidFill>
                  <a:srgbClr val="FF0000"/>
                </a:solidFill>
              </a:rPr>
              <a:t>virtual memory </a:t>
            </a:r>
            <a:r>
              <a:rPr lang="en-US" dirty="0"/>
              <a:t>by a malicious program“</a:t>
            </a:r>
          </a:p>
          <a:p>
            <a:endParaRPr lang="en-US" dirty="0"/>
          </a:p>
          <a:p>
            <a:r>
              <a:rPr lang="en-US" dirty="0" smtClean="0"/>
              <a:t>Find </a:t>
            </a:r>
            <a:r>
              <a:rPr lang="en-US" dirty="0"/>
              <a:t>a way to detect illegal virtual memory modifications inside Google Chrome</a:t>
            </a:r>
          </a:p>
          <a:p>
            <a:pPr marL="342891" indent="-342891">
              <a:buFont typeface="Wingdings" panose="05000000000000000000" pitchFamily="2" charset="2"/>
              <a:buChar char="à"/>
            </a:pPr>
            <a:r>
              <a:rPr lang="en-US" dirty="0" smtClean="0"/>
              <a:t>Prevent </a:t>
            </a:r>
            <a:r>
              <a:rPr lang="en-US" dirty="0"/>
              <a:t>modifications / hijacking</a:t>
            </a:r>
          </a:p>
          <a:p>
            <a:pPr marL="342891" indent="-342891">
              <a:buFont typeface="Wingdings" panose="05000000000000000000" pitchFamily="2" charset="2"/>
              <a:buChar char="à"/>
            </a:pPr>
            <a:r>
              <a:rPr lang="en-US" dirty="0" smtClean="0"/>
              <a:t>Attacks from </a:t>
            </a:r>
            <a:r>
              <a:rPr lang="en-US" dirty="0" err="1" smtClean="0"/>
              <a:t>usermode</a:t>
            </a:r>
            <a:r>
              <a:rPr lang="en-US" dirty="0" smtClean="0"/>
              <a:t> only</a:t>
            </a:r>
            <a:endParaRPr lang="en-US" dirty="0"/>
          </a:p>
          <a:p>
            <a:pPr marL="342891" indent="-342891">
              <a:buFont typeface="Wingdings" panose="05000000000000000000" pitchFamily="2" charset="2"/>
              <a:buChar char="à"/>
            </a:pPr>
            <a:r>
              <a:rPr lang="en-US" dirty="0" smtClean="0"/>
              <a:t>Almost </a:t>
            </a:r>
            <a:r>
              <a:rPr lang="en-US" dirty="0"/>
              <a:t>no existing </a:t>
            </a:r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FBD0-4D7E-4FBB-9B4E-488C85E492C5}" type="datetime1">
              <a:rPr lang="de-DE" smtClean="0"/>
              <a:t>01.04.2016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47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481" y="2571238"/>
            <a:ext cx="11762691" cy="351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4483010" y="3808430"/>
            <a:ext cx="4083832" cy="2127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DLL </a:t>
            </a:r>
            <a:r>
              <a:rPr lang="de-DE" dirty="0" err="1"/>
              <a:t>Injections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1481" y="3792980"/>
            <a:ext cx="4128518" cy="21427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WriteProcessMemory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Recap</a:t>
            </a:r>
            <a:r>
              <a:rPr lang="de-DE" dirty="0" smtClean="0"/>
              <a:t>: </a:t>
            </a:r>
            <a:r>
              <a:rPr lang="de-DE" dirty="0" err="1" smtClean="0"/>
              <a:t>Attacks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Defenses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419885" y="2294238"/>
            <a:ext cx="1481411" cy="974837"/>
            <a:chOff x="1284281" y="2737329"/>
            <a:chExt cx="2038886" cy="1364154"/>
          </a:xfrm>
        </p:grpSpPr>
        <p:sp>
          <p:nvSpPr>
            <p:cNvPr id="12" name="Ellipse 11"/>
            <p:cNvSpPr/>
            <p:nvPr/>
          </p:nvSpPr>
          <p:spPr>
            <a:xfrm>
              <a:off x="1429305" y="3124952"/>
              <a:ext cx="1893862" cy="49715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/>
                <a:t>Attack</a:t>
              </a:r>
              <a:endParaRPr lang="en-US" sz="1200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1429305" y="3666478"/>
              <a:ext cx="1893862" cy="435005"/>
            </a:xfrm>
            <a:prstGeom prst="rect">
              <a:avLst/>
            </a:prstGeom>
            <a:ln>
              <a:solidFill>
                <a:srgbClr val="6FFF6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/>
                <a:t>Countermeasure</a:t>
              </a:r>
              <a:endParaRPr lang="en-US" sz="1200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1284281" y="2737329"/>
              <a:ext cx="1091955" cy="387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Legend</a:t>
              </a:r>
              <a:endParaRPr lang="en-US" sz="1200" dirty="0" err="1"/>
            </a:p>
          </p:txBody>
        </p:sp>
      </p:grp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C8EFC-300E-486C-85A1-5FEE804FA22F}" type="datetime1">
              <a:rPr lang="de-DE" smtClean="0"/>
              <a:t>01.04.2016</a:t>
            </a:fld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9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12591 -0.00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Attack / Defense tree analysis lead to 2 attack groups: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 err="1" smtClean="0"/>
              <a:t>WriteProcessMemory</a:t>
            </a:r>
            <a:r>
              <a:rPr lang="en-US" dirty="0" smtClean="0"/>
              <a:t> (WPM)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 smtClean="0"/>
              <a:t>DLL Injections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One countermeasure for each attack group is sufficient to achieve the thesis goals: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 err="1" smtClean="0"/>
              <a:t>WriteProcessMemory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	Block the execution of </a:t>
            </a:r>
            <a:r>
              <a:rPr lang="en-US" dirty="0" err="1" smtClean="0"/>
              <a:t>WriteProcessMemory</a:t>
            </a:r>
            <a:r>
              <a:rPr lang="en-US" dirty="0" smtClean="0"/>
              <a:t>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 smtClean="0"/>
              <a:t>DLL Injections:</a:t>
            </a:r>
            <a:br>
              <a:rPr lang="en-US" dirty="0" smtClean="0"/>
            </a:br>
            <a:r>
              <a:rPr lang="en-US" dirty="0" smtClean="0"/>
              <a:t>	Allow only „good“ DLLs to be loaded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6C9A-5E2E-4C23-A53E-F0F3434E52D8}" type="datetime1">
              <a:rPr lang="de-DE" smtClean="0"/>
              <a:t>01.04.2016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13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B378-8CB2-4640-8C5B-539ECFA5E66C}" type="datetime1">
              <a:rPr lang="de-DE" smtClean="0"/>
              <a:t>01.04.2016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6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better approach – What do we build?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1) </a:t>
            </a:r>
            <a:r>
              <a:rPr lang="en-US" dirty="0" err="1" smtClean="0"/>
              <a:t>WriteProcessMemory</a:t>
            </a:r>
            <a:r>
              <a:rPr lang="en-US" dirty="0" smtClean="0"/>
              <a:t> Component: </a:t>
            </a:r>
          </a:p>
          <a:p>
            <a:pPr marL="646104" lvl="2" indent="-285750"/>
            <a:r>
              <a:rPr lang="en-US" dirty="0" smtClean="0"/>
              <a:t>Change the security descriptor on the fly </a:t>
            </a:r>
          </a:p>
          <a:p>
            <a:pPr marL="646104" lvl="2" indent="-285750"/>
            <a:r>
              <a:rPr lang="en-US" dirty="0" smtClean="0"/>
              <a:t>Allow access to the same process only</a:t>
            </a:r>
          </a:p>
          <a:p>
            <a:pPr lvl="1" indent="0">
              <a:buNone/>
            </a:pPr>
            <a:endParaRPr lang="en-US" dirty="0" smtClean="0"/>
          </a:p>
          <a:p>
            <a:r>
              <a:rPr lang="en-US" dirty="0" smtClean="0"/>
              <a:t>2) </a:t>
            </a:r>
            <a:r>
              <a:rPr lang="en-US" dirty="0" smtClean="0"/>
              <a:t>DLL Component</a:t>
            </a:r>
            <a:r>
              <a:rPr lang="en-US" dirty="0" smtClean="0"/>
              <a:t>:</a:t>
            </a:r>
            <a:endParaRPr lang="en-US" dirty="0"/>
          </a:p>
          <a:p>
            <a:pPr marL="646104" lvl="2" indent="-285750"/>
            <a:r>
              <a:rPr lang="en-US" dirty="0" smtClean="0"/>
              <a:t>A DLL post load callback exists</a:t>
            </a:r>
          </a:p>
          <a:p>
            <a:pPr marL="646104" lvl="2" indent="-285750"/>
            <a:r>
              <a:rPr lang="en-US" dirty="0" smtClean="0"/>
              <a:t>Check DLLs against whitelist</a:t>
            </a:r>
          </a:p>
          <a:p>
            <a:pPr marL="646104" lvl="2" indent="-285750"/>
            <a:r>
              <a:rPr lang="en-US" dirty="0" smtClean="0"/>
              <a:t>Deny execution if a “bad” DLL is loaded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3) </a:t>
            </a:r>
            <a:r>
              <a:rPr lang="en-US" dirty="0" err="1" smtClean="0"/>
              <a:t>ProcessTree</a:t>
            </a:r>
            <a:r>
              <a:rPr lang="en-US" dirty="0" smtClean="0"/>
              <a:t>:</a:t>
            </a:r>
            <a:endParaRPr lang="en-US" dirty="0" smtClean="0"/>
          </a:p>
          <a:p>
            <a:pPr marL="646104" lvl="2" indent="-285750"/>
            <a:r>
              <a:rPr lang="en-US" dirty="0" smtClean="0"/>
              <a:t>Maintains strong parent child relationship</a:t>
            </a:r>
          </a:p>
          <a:p>
            <a:pPr marL="646104" lvl="2" indent="-285750"/>
            <a:r>
              <a:rPr lang="en-US" dirty="0" smtClean="0"/>
              <a:t>Required by WPM Component</a:t>
            </a:r>
          </a:p>
          <a:p>
            <a:pPr lvl="1" indent="0">
              <a:buNone/>
            </a:pP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Using this approach  </a:t>
            </a:r>
            <a:r>
              <a:rPr lang="en-US" dirty="0" smtClean="0"/>
              <a:t>Chrome runs without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B378-8CB2-4640-8C5B-539ECFA5E66C}" type="datetime1">
              <a:rPr lang="de-DE" smtClean="0"/>
              <a:t>01.04.2016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Overall High-level </a:t>
            </a:r>
            <a:r>
              <a:rPr lang="de-DE" dirty="0" err="1" smtClean="0"/>
              <a:t>driver</a:t>
            </a:r>
            <a:r>
              <a:rPr lang="de-DE" dirty="0" smtClean="0"/>
              <a:t> design</a:t>
            </a:r>
            <a:endParaRPr lang="de-DE" dirty="0"/>
          </a:p>
        </p:txBody>
      </p:sp>
      <p:grpSp>
        <p:nvGrpSpPr>
          <p:cNvPr id="60" name="Gruppieren 59"/>
          <p:cNvGrpSpPr/>
          <p:nvPr/>
        </p:nvGrpSpPr>
        <p:grpSpPr>
          <a:xfrm>
            <a:off x="1204798" y="1873129"/>
            <a:ext cx="9175969" cy="4301469"/>
            <a:chOff x="709779" y="1851628"/>
            <a:chExt cx="9175969" cy="4301469"/>
          </a:xfrm>
        </p:grpSpPr>
        <p:sp>
          <p:nvSpPr>
            <p:cNvPr id="3" name="Rechteck 2"/>
            <p:cNvSpPr/>
            <p:nvPr/>
          </p:nvSpPr>
          <p:spPr>
            <a:xfrm>
              <a:off x="4572000" y="1851628"/>
              <a:ext cx="2576945" cy="5462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Windows</a:t>
              </a:r>
              <a:endParaRPr lang="de-DE" dirty="0"/>
            </a:p>
          </p:txBody>
        </p:sp>
        <p:sp>
          <p:nvSpPr>
            <p:cNvPr id="8" name="Rechteck 7"/>
            <p:cNvSpPr/>
            <p:nvPr/>
          </p:nvSpPr>
          <p:spPr>
            <a:xfrm>
              <a:off x="709779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WPM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9" name="Rechteck 8"/>
            <p:cNvSpPr/>
            <p:nvPr/>
          </p:nvSpPr>
          <p:spPr>
            <a:xfrm>
              <a:off x="4655126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DLL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10" name="Rechteck 9"/>
            <p:cNvSpPr/>
            <p:nvPr/>
          </p:nvSpPr>
          <p:spPr>
            <a:xfrm>
              <a:off x="4655126" y="5528083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Process</a:t>
              </a:r>
              <a:r>
                <a:rPr lang="de-DE" dirty="0" smtClean="0"/>
                <a:t> </a:t>
              </a:r>
              <a:r>
                <a:rPr lang="de-DE" dirty="0" err="1" smtClean="0"/>
                <a:t>Tree</a:t>
              </a:r>
              <a:endParaRPr lang="de-DE" dirty="0"/>
            </a:p>
          </p:txBody>
        </p:sp>
        <p:cxnSp>
          <p:nvCxnSpPr>
            <p:cNvPr id="14" name="Gerade Verbindung mit Pfeil 13"/>
            <p:cNvCxnSpPr>
              <a:endCxn id="9" idx="0"/>
            </p:cNvCxnSpPr>
            <p:nvPr/>
          </p:nvCxnSpPr>
          <p:spPr>
            <a:xfrm>
              <a:off x="5860471" y="2397902"/>
              <a:ext cx="1" cy="10934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Gewinkelter Verbinder 32"/>
            <p:cNvCxnSpPr>
              <a:stCxn id="3" idx="3"/>
              <a:endCxn id="10" idx="3"/>
            </p:cNvCxnSpPr>
            <p:nvPr/>
          </p:nvCxnSpPr>
          <p:spPr>
            <a:xfrm flipH="1">
              <a:off x="7065817" y="2124765"/>
              <a:ext cx="83128" cy="3652700"/>
            </a:xfrm>
            <a:prstGeom prst="bentConnector3">
              <a:avLst>
                <a:gd name="adj1" fmla="val -3174972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Gerade Verbindung mit Pfeil 37"/>
            <p:cNvCxnSpPr>
              <a:stCxn id="9" idx="2"/>
              <a:endCxn id="10" idx="0"/>
            </p:cNvCxnSpPr>
            <p:nvPr/>
          </p:nvCxnSpPr>
          <p:spPr>
            <a:xfrm>
              <a:off x="5860472" y="3990109"/>
              <a:ext cx="0" cy="1537974"/>
            </a:xfrm>
            <a:prstGeom prst="straightConnector1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Gewinkelter Verbinder 39"/>
            <p:cNvCxnSpPr>
              <a:stCxn id="8" idx="2"/>
              <a:endCxn id="10" idx="1"/>
            </p:cNvCxnSpPr>
            <p:nvPr/>
          </p:nvCxnSpPr>
          <p:spPr>
            <a:xfrm rot="16200000" flipH="1">
              <a:off x="2391447" y="3513786"/>
              <a:ext cx="1787356" cy="2740001"/>
            </a:xfrm>
            <a:prstGeom prst="bentConnector2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Gewinkelter Verbinder 50"/>
            <p:cNvCxnSpPr>
              <a:stCxn id="3" idx="1"/>
              <a:endCxn id="8" idx="0"/>
            </p:cNvCxnSpPr>
            <p:nvPr/>
          </p:nvCxnSpPr>
          <p:spPr>
            <a:xfrm rot="10800000" flipV="1">
              <a:off x="1915126" y="2124765"/>
              <a:ext cx="2656875" cy="1366580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3" name="Textfeld 52"/>
            <p:cNvSpPr txBox="1"/>
            <p:nvPr/>
          </p:nvSpPr>
          <p:spPr>
            <a:xfrm>
              <a:off x="6049108" y="4431323"/>
              <a:ext cx="2340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↑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  <a:endParaRPr lang="de-DE" sz="1400" dirty="0"/>
            </a:p>
            <a:p>
              <a:r>
                <a:rPr lang="de-DE" dirty="0" smtClean="0"/>
                <a:t>↓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2089370" y="5291323"/>
              <a:ext cx="25657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→</a:t>
              </a:r>
              <a:r>
                <a:rPr lang="de-DE" dirty="0"/>
                <a:t> </a:t>
              </a:r>
              <a:r>
                <a:rPr lang="de-DE" dirty="0" smtClean="0"/>
                <a:t>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  <a:p>
              <a:endParaRPr lang="de-DE" sz="1400" dirty="0"/>
            </a:p>
            <a:p>
              <a:r>
                <a:rPr lang="de-DE" dirty="0" smtClean="0"/>
                <a:t>←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7065815" y="5408133"/>
              <a:ext cx="2819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← </a:t>
              </a:r>
              <a:r>
                <a:rPr lang="de-DE" sz="1400" dirty="0" smtClean="0"/>
                <a:t>Inserts / </a:t>
              </a:r>
              <a:r>
                <a:rPr lang="de-DE" sz="1400" dirty="0" err="1" smtClean="0"/>
                <a:t>Removes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Processes</a:t>
              </a:r>
              <a:endParaRPr lang="de-DE" sz="1400" dirty="0" smtClean="0"/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1204798" y="1873129"/>
            <a:ext cx="9175969" cy="4301469"/>
            <a:chOff x="709779" y="1851628"/>
            <a:chExt cx="9175969" cy="4301469"/>
          </a:xfrm>
        </p:grpSpPr>
        <p:sp>
          <p:nvSpPr>
            <p:cNvPr id="62" name="Rechteck 61"/>
            <p:cNvSpPr/>
            <p:nvPr/>
          </p:nvSpPr>
          <p:spPr>
            <a:xfrm>
              <a:off x="4572000" y="1851628"/>
              <a:ext cx="2576945" cy="5462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Windows</a:t>
              </a:r>
              <a:endParaRPr lang="de-DE" dirty="0"/>
            </a:p>
          </p:txBody>
        </p:sp>
        <p:sp>
          <p:nvSpPr>
            <p:cNvPr id="63" name="Rechteck 62"/>
            <p:cNvSpPr/>
            <p:nvPr/>
          </p:nvSpPr>
          <p:spPr>
            <a:xfrm>
              <a:off x="709779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WPM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64" name="Rechteck 63"/>
            <p:cNvSpPr/>
            <p:nvPr/>
          </p:nvSpPr>
          <p:spPr>
            <a:xfrm>
              <a:off x="4655126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DLL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4655126" y="5528083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Process</a:t>
              </a:r>
              <a:r>
                <a:rPr lang="de-DE" dirty="0" smtClean="0"/>
                <a:t> </a:t>
              </a:r>
              <a:r>
                <a:rPr lang="de-DE" dirty="0" err="1" smtClean="0"/>
                <a:t>Tree</a:t>
              </a:r>
              <a:endParaRPr lang="de-DE" dirty="0"/>
            </a:p>
          </p:txBody>
        </p:sp>
        <p:cxnSp>
          <p:nvCxnSpPr>
            <p:cNvPr id="66" name="Gerade Verbindung mit Pfeil 65"/>
            <p:cNvCxnSpPr>
              <a:endCxn id="64" idx="0"/>
            </p:cNvCxnSpPr>
            <p:nvPr/>
          </p:nvCxnSpPr>
          <p:spPr>
            <a:xfrm>
              <a:off x="5860471" y="2397902"/>
              <a:ext cx="1" cy="109344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7" name="Gewinkelter Verbinder 66"/>
            <p:cNvCxnSpPr>
              <a:stCxn id="62" idx="3"/>
              <a:endCxn id="65" idx="3"/>
            </p:cNvCxnSpPr>
            <p:nvPr/>
          </p:nvCxnSpPr>
          <p:spPr>
            <a:xfrm flipH="1">
              <a:off x="7065817" y="2124765"/>
              <a:ext cx="83128" cy="3652700"/>
            </a:xfrm>
            <a:prstGeom prst="bentConnector3">
              <a:avLst>
                <a:gd name="adj1" fmla="val -3174972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8" name="Gerade Verbindung mit Pfeil 67"/>
            <p:cNvCxnSpPr>
              <a:stCxn id="64" idx="2"/>
              <a:endCxn id="65" idx="0"/>
            </p:cNvCxnSpPr>
            <p:nvPr/>
          </p:nvCxnSpPr>
          <p:spPr>
            <a:xfrm>
              <a:off x="5860472" y="3990109"/>
              <a:ext cx="0" cy="1537974"/>
            </a:xfrm>
            <a:prstGeom prst="straightConnector1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9" name="Gewinkelter Verbinder 68"/>
            <p:cNvCxnSpPr>
              <a:stCxn id="63" idx="2"/>
              <a:endCxn id="65" idx="1"/>
            </p:cNvCxnSpPr>
            <p:nvPr/>
          </p:nvCxnSpPr>
          <p:spPr>
            <a:xfrm rot="16200000" flipH="1">
              <a:off x="2391447" y="3513786"/>
              <a:ext cx="1787356" cy="2740001"/>
            </a:xfrm>
            <a:prstGeom prst="bentConnector2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70" name="Gewinkelter Verbinder 69"/>
            <p:cNvCxnSpPr>
              <a:stCxn id="62" idx="1"/>
              <a:endCxn id="63" idx="0"/>
            </p:cNvCxnSpPr>
            <p:nvPr/>
          </p:nvCxnSpPr>
          <p:spPr>
            <a:xfrm rot="10800000" flipV="1">
              <a:off x="1915126" y="2124765"/>
              <a:ext cx="2656875" cy="136658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71" name="Textfeld 70"/>
            <p:cNvSpPr txBox="1"/>
            <p:nvPr/>
          </p:nvSpPr>
          <p:spPr>
            <a:xfrm>
              <a:off x="6049108" y="4431323"/>
              <a:ext cx="2340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↑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  <a:endParaRPr lang="de-DE" sz="1400" dirty="0"/>
            </a:p>
            <a:p>
              <a:r>
                <a:rPr lang="de-DE" dirty="0" smtClean="0"/>
                <a:t>↓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2089370" y="5291323"/>
              <a:ext cx="25657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→</a:t>
              </a:r>
              <a:r>
                <a:rPr lang="de-DE" dirty="0"/>
                <a:t> </a:t>
              </a:r>
              <a:r>
                <a:rPr lang="de-DE" dirty="0" smtClean="0"/>
                <a:t>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  <a:p>
              <a:endParaRPr lang="de-DE" sz="1400" dirty="0"/>
            </a:p>
            <a:p>
              <a:r>
                <a:rPr lang="de-DE" dirty="0" smtClean="0"/>
                <a:t>←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</a:p>
          </p:txBody>
        </p:sp>
        <p:sp>
          <p:nvSpPr>
            <p:cNvPr id="73" name="Textfeld 72"/>
            <p:cNvSpPr txBox="1"/>
            <p:nvPr/>
          </p:nvSpPr>
          <p:spPr>
            <a:xfrm>
              <a:off x="7065815" y="5408133"/>
              <a:ext cx="2819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← </a:t>
              </a:r>
              <a:r>
                <a:rPr lang="de-DE" sz="1400" dirty="0" smtClean="0"/>
                <a:t>Inserts / </a:t>
              </a:r>
              <a:r>
                <a:rPr lang="de-DE" sz="1400" dirty="0" err="1" smtClean="0"/>
                <a:t>Removes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Processes</a:t>
              </a:r>
              <a:endParaRPr lang="de-DE" sz="1400" dirty="0" smtClean="0"/>
            </a:p>
          </p:txBody>
        </p:sp>
      </p:grpSp>
      <p:grpSp>
        <p:nvGrpSpPr>
          <p:cNvPr id="74" name="Gruppieren 73"/>
          <p:cNvGrpSpPr/>
          <p:nvPr/>
        </p:nvGrpSpPr>
        <p:grpSpPr>
          <a:xfrm>
            <a:off x="1204798" y="1873129"/>
            <a:ext cx="9175969" cy="4301469"/>
            <a:chOff x="709779" y="1851628"/>
            <a:chExt cx="9175969" cy="4301469"/>
          </a:xfrm>
        </p:grpSpPr>
        <p:sp>
          <p:nvSpPr>
            <p:cNvPr id="75" name="Rechteck 74"/>
            <p:cNvSpPr/>
            <p:nvPr/>
          </p:nvSpPr>
          <p:spPr>
            <a:xfrm>
              <a:off x="4572000" y="1851628"/>
              <a:ext cx="2576945" cy="5462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Windows</a:t>
              </a:r>
              <a:endParaRPr lang="de-DE" dirty="0"/>
            </a:p>
          </p:txBody>
        </p:sp>
        <p:sp>
          <p:nvSpPr>
            <p:cNvPr id="76" name="Rechteck 75"/>
            <p:cNvSpPr/>
            <p:nvPr/>
          </p:nvSpPr>
          <p:spPr>
            <a:xfrm>
              <a:off x="709779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WPM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77" name="Rechteck 76"/>
            <p:cNvSpPr/>
            <p:nvPr/>
          </p:nvSpPr>
          <p:spPr>
            <a:xfrm>
              <a:off x="4655126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DLL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78" name="Rechteck 77"/>
            <p:cNvSpPr/>
            <p:nvPr/>
          </p:nvSpPr>
          <p:spPr>
            <a:xfrm>
              <a:off x="4655126" y="5528083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Process</a:t>
              </a:r>
              <a:r>
                <a:rPr lang="de-DE" dirty="0" smtClean="0"/>
                <a:t> </a:t>
              </a:r>
              <a:r>
                <a:rPr lang="de-DE" dirty="0" err="1" smtClean="0"/>
                <a:t>Tree</a:t>
              </a:r>
              <a:endParaRPr lang="de-DE" dirty="0"/>
            </a:p>
          </p:txBody>
        </p:sp>
        <p:cxnSp>
          <p:nvCxnSpPr>
            <p:cNvPr id="79" name="Gerade Verbindung mit Pfeil 78"/>
            <p:cNvCxnSpPr>
              <a:endCxn id="77" idx="0"/>
            </p:cNvCxnSpPr>
            <p:nvPr/>
          </p:nvCxnSpPr>
          <p:spPr>
            <a:xfrm>
              <a:off x="5860471" y="2397902"/>
              <a:ext cx="1" cy="10934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0" name="Gewinkelter Verbinder 79"/>
            <p:cNvCxnSpPr>
              <a:stCxn id="75" idx="3"/>
              <a:endCxn id="78" idx="3"/>
            </p:cNvCxnSpPr>
            <p:nvPr/>
          </p:nvCxnSpPr>
          <p:spPr>
            <a:xfrm flipH="1">
              <a:off x="7065817" y="2124765"/>
              <a:ext cx="83128" cy="3652700"/>
            </a:xfrm>
            <a:prstGeom prst="bentConnector3">
              <a:avLst>
                <a:gd name="adj1" fmla="val -3174972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1" name="Gerade Verbindung mit Pfeil 80"/>
            <p:cNvCxnSpPr>
              <a:stCxn id="77" idx="2"/>
              <a:endCxn id="78" idx="0"/>
            </p:cNvCxnSpPr>
            <p:nvPr/>
          </p:nvCxnSpPr>
          <p:spPr>
            <a:xfrm>
              <a:off x="5860472" y="3990109"/>
              <a:ext cx="0" cy="1537974"/>
            </a:xfrm>
            <a:prstGeom prst="straightConnector1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2" name="Gewinkelter Verbinder 81"/>
            <p:cNvCxnSpPr>
              <a:stCxn id="76" idx="2"/>
              <a:endCxn id="78" idx="1"/>
            </p:cNvCxnSpPr>
            <p:nvPr/>
          </p:nvCxnSpPr>
          <p:spPr>
            <a:xfrm rot="16200000" flipH="1">
              <a:off x="2391447" y="3513786"/>
              <a:ext cx="1787356" cy="2740001"/>
            </a:xfrm>
            <a:prstGeom prst="bentConnector2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3" name="Gewinkelter Verbinder 82"/>
            <p:cNvCxnSpPr>
              <a:stCxn id="75" idx="1"/>
              <a:endCxn id="76" idx="0"/>
            </p:cNvCxnSpPr>
            <p:nvPr/>
          </p:nvCxnSpPr>
          <p:spPr>
            <a:xfrm rot="10800000" flipV="1">
              <a:off x="1915126" y="2124765"/>
              <a:ext cx="2656875" cy="1366580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4" name="Textfeld 83"/>
            <p:cNvSpPr txBox="1"/>
            <p:nvPr/>
          </p:nvSpPr>
          <p:spPr>
            <a:xfrm>
              <a:off x="6049108" y="4431323"/>
              <a:ext cx="2340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↑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  <a:endParaRPr lang="de-DE" sz="1400" dirty="0"/>
            </a:p>
            <a:p>
              <a:r>
                <a:rPr lang="de-DE" dirty="0" smtClean="0"/>
                <a:t>↓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</p:txBody>
        </p:sp>
        <p:sp>
          <p:nvSpPr>
            <p:cNvPr id="85" name="Textfeld 84"/>
            <p:cNvSpPr txBox="1"/>
            <p:nvPr/>
          </p:nvSpPr>
          <p:spPr>
            <a:xfrm>
              <a:off x="2089370" y="5291323"/>
              <a:ext cx="25657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→</a:t>
              </a:r>
              <a:r>
                <a:rPr lang="de-DE" dirty="0"/>
                <a:t> </a:t>
              </a:r>
              <a:r>
                <a:rPr lang="de-DE" dirty="0" smtClean="0"/>
                <a:t>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  <a:p>
              <a:endParaRPr lang="de-DE" sz="1400" dirty="0"/>
            </a:p>
            <a:p>
              <a:r>
                <a:rPr lang="de-DE" dirty="0" smtClean="0"/>
                <a:t>←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</a:p>
          </p:txBody>
        </p:sp>
        <p:sp>
          <p:nvSpPr>
            <p:cNvPr id="86" name="Textfeld 85"/>
            <p:cNvSpPr txBox="1"/>
            <p:nvPr/>
          </p:nvSpPr>
          <p:spPr>
            <a:xfrm>
              <a:off x="7065815" y="5408133"/>
              <a:ext cx="2819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← </a:t>
              </a:r>
              <a:r>
                <a:rPr lang="de-DE" sz="1400" dirty="0" smtClean="0"/>
                <a:t>Inserts / </a:t>
              </a:r>
              <a:r>
                <a:rPr lang="de-DE" sz="1400" dirty="0" err="1" smtClean="0"/>
                <a:t>Removes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Processes</a:t>
              </a:r>
              <a:endParaRPr lang="de-DE" sz="1400" dirty="0" smtClean="0"/>
            </a:p>
          </p:txBody>
        </p:sp>
      </p:grpSp>
      <p:grpSp>
        <p:nvGrpSpPr>
          <p:cNvPr id="87" name="Gruppieren 86"/>
          <p:cNvGrpSpPr/>
          <p:nvPr/>
        </p:nvGrpSpPr>
        <p:grpSpPr>
          <a:xfrm>
            <a:off x="1204798" y="1873129"/>
            <a:ext cx="9175969" cy="4301469"/>
            <a:chOff x="709779" y="1851628"/>
            <a:chExt cx="9175969" cy="4301469"/>
          </a:xfrm>
        </p:grpSpPr>
        <p:sp>
          <p:nvSpPr>
            <p:cNvPr id="88" name="Rechteck 87"/>
            <p:cNvSpPr/>
            <p:nvPr/>
          </p:nvSpPr>
          <p:spPr>
            <a:xfrm>
              <a:off x="4572000" y="1851628"/>
              <a:ext cx="2576945" cy="5462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Windows</a:t>
              </a:r>
              <a:endParaRPr lang="de-DE" dirty="0"/>
            </a:p>
          </p:txBody>
        </p:sp>
        <p:sp>
          <p:nvSpPr>
            <p:cNvPr id="89" name="Rechteck 88"/>
            <p:cNvSpPr/>
            <p:nvPr/>
          </p:nvSpPr>
          <p:spPr>
            <a:xfrm>
              <a:off x="709779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WPM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90" name="Rechteck 89"/>
            <p:cNvSpPr/>
            <p:nvPr/>
          </p:nvSpPr>
          <p:spPr>
            <a:xfrm>
              <a:off x="4655126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DLL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91" name="Rechteck 90"/>
            <p:cNvSpPr/>
            <p:nvPr/>
          </p:nvSpPr>
          <p:spPr>
            <a:xfrm>
              <a:off x="4655126" y="5528083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Process</a:t>
              </a:r>
              <a:r>
                <a:rPr lang="de-DE" dirty="0" smtClean="0"/>
                <a:t> </a:t>
              </a:r>
              <a:r>
                <a:rPr lang="de-DE" dirty="0" err="1" smtClean="0"/>
                <a:t>Tree</a:t>
              </a:r>
              <a:endParaRPr lang="de-DE" dirty="0"/>
            </a:p>
          </p:txBody>
        </p:sp>
        <p:cxnSp>
          <p:nvCxnSpPr>
            <p:cNvPr id="92" name="Gerade Verbindung mit Pfeil 91"/>
            <p:cNvCxnSpPr>
              <a:endCxn id="90" idx="0"/>
            </p:cNvCxnSpPr>
            <p:nvPr/>
          </p:nvCxnSpPr>
          <p:spPr>
            <a:xfrm>
              <a:off x="5860471" y="2397902"/>
              <a:ext cx="1" cy="10934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3" name="Gewinkelter Verbinder 92"/>
            <p:cNvCxnSpPr>
              <a:stCxn id="88" idx="3"/>
              <a:endCxn id="91" idx="3"/>
            </p:cNvCxnSpPr>
            <p:nvPr/>
          </p:nvCxnSpPr>
          <p:spPr>
            <a:xfrm flipH="1">
              <a:off x="7065817" y="2124765"/>
              <a:ext cx="83128" cy="3652700"/>
            </a:xfrm>
            <a:prstGeom prst="bentConnector3">
              <a:avLst>
                <a:gd name="adj1" fmla="val -3174972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4" name="Gerade Verbindung mit Pfeil 93"/>
            <p:cNvCxnSpPr>
              <a:stCxn id="90" idx="2"/>
              <a:endCxn id="91" idx="0"/>
            </p:cNvCxnSpPr>
            <p:nvPr/>
          </p:nvCxnSpPr>
          <p:spPr>
            <a:xfrm>
              <a:off x="5860472" y="3990109"/>
              <a:ext cx="0" cy="153797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5" name="Gewinkelter Verbinder 94"/>
            <p:cNvCxnSpPr>
              <a:stCxn id="89" idx="2"/>
              <a:endCxn id="91" idx="1"/>
            </p:cNvCxnSpPr>
            <p:nvPr/>
          </p:nvCxnSpPr>
          <p:spPr>
            <a:xfrm rot="16200000" flipH="1">
              <a:off x="2391447" y="3513786"/>
              <a:ext cx="1787356" cy="2740001"/>
            </a:xfrm>
            <a:prstGeom prst="bentConnector2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Gewinkelter Verbinder 95"/>
            <p:cNvCxnSpPr>
              <a:stCxn id="88" idx="1"/>
              <a:endCxn id="89" idx="0"/>
            </p:cNvCxnSpPr>
            <p:nvPr/>
          </p:nvCxnSpPr>
          <p:spPr>
            <a:xfrm rot="10800000" flipV="1">
              <a:off x="1915126" y="2124765"/>
              <a:ext cx="2656875" cy="1366580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97" name="Textfeld 96"/>
            <p:cNvSpPr txBox="1"/>
            <p:nvPr/>
          </p:nvSpPr>
          <p:spPr>
            <a:xfrm>
              <a:off x="6049108" y="4431323"/>
              <a:ext cx="2340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↑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  <a:endParaRPr lang="de-DE" sz="1400" dirty="0"/>
            </a:p>
            <a:p>
              <a:r>
                <a:rPr lang="de-DE" dirty="0" smtClean="0"/>
                <a:t>↓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2089370" y="5291323"/>
              <a:ext cx="25657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→</a:t>
              </a:r>
              <a:r>
                <a:rPr lang="de-DE" dirty="0"/>
                <a:t> </a:t>
              </a:r>
              <a:r>
                <a:rPr lang="de-DE" dirty="0" smtClean="0"/>
                <a:t>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  <a:p>
              <a:endParaRPr lang="de-DE" sz="1400" dirty="0"/>
            </a:p>
            <a:p>
              <a:r>
                <a:rPr lang="de-DE" dirty="0" smtClean="0"/>
                <a:t>←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</a:p>
          </p:txBody>
        </p:sp>
        <p:sp>
          <p:nvSpPr>
            <p:cNvPr id="99" name="Textfeld 98"/>
            <p:cNvSpPr txBox="1"/>
            <p:nvPr/>
          </p:nvSpPr>
          <p:spPr>
            <a:xfrm>
              <a:off x="7065815" y="5408133"/>
              <a:ext cx="2819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← </a:t>
              </a:r>
              <a:r>
                <a:rPr lang="de-DE" sz="1400" dirty="0" smtClean="0"/>
                <a:t>Inserts / </a:t>
              </a:r>
              <a:r>
                <a:rPr lang="de-DE" sz="1400" dirty="0" err="1" smtClean="0"/>
                <a:t>Removes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Processes</a:t>
              </a:r>
              <a:endParaRPr lang="de-DE" sz="1400" dirty="0" smtClean="0"/>
            </a:p>
          </p:txBody>
        </p:sp>
      </p:grpSp>
      <p:grpSp>
        <p:nvGrpSpPr>
          <p:cNvPr id="100" name="Gruppieren 99"/>
          <p:cNvGrpSpPr/>
          <p:nvPr/>
        </p:nvGrpSpPr>
        <p:grpSpPr>
          <a:xfrm>
            <a:off x="1204798" y="1873129"/>
            <a:ext cx="9175969" cy="4301469"/>
            <a:chOff x="709779" y="1851628"/>
            <a:chExt cx="9175969" cy="4301469"/>
          </a:xfrm>
        </p:grpSpPr>
        <p:sp>
          <p:nvSpPr>
            <p:cNvPr id="101" name="Rechteck 100"/>
            <p:cNvSpPr/>
            <p:nvPr/>
          </p:nvSpPr>
          <p:spPr>
            <a:xfrm>
              <a:off x="4572000" y="1851628"/>
              <a:ext cx="2576945" cy="5462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Windows</a:t>
              </a:r>
              <a:endParaRPr lang="de-DE" dirty="0"/>
            </a:p>
          </p:txBody>
        </p:sp>
        <p:sp>
          <p:nvSpPr>
            <p:cNvPr id="102" name="Rechteck 101"/>
            <p:cNvSpPr/>
            <p:nvPr/>
          </p:nvSpPr>
          <p:spPr>
            <a:xfrm>
              <a:off x="709779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WPM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103" name="Rechteck 102"/>
            <p:cNvSpPr/>
            <p:nvPr/>
          </p:nvSpPr>
          <p:spPr>
            <a:xfrm>
              <a:off x="4655126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DLL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4655126" y="5528083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Process</a:t>
              </a:r>
              <a:r>
                <a:rPr lang="de-DE" dirty="0" smtClean="0"/>
                <a:t> </a:t>
              </a:r>
              <a:r>
                <a:rPr lang="de-DE" dirty="0" err="1" smtClean="0"/>
                <a:t>Tree</a:t>
              </a:r>
              <a:endParaRPr lang="de-DE" dirty="0"/>
            </a:p>
          </p:txBody>
        </p:sp>
        <p:cxnSp>
          <p:nvCxnSpPr>
            <p:cNvPr id="105" name="Gerade Verbindung mit Pfeil 104"/>
            <p:cNvCxnSpPr>
              <a:endCxn id="103" idx="0"/>
            </p:cNvCxnSpPr>
            <p:nvPr/>
          </p:nvCxnSpPr>
          <p:spPr>
            <a:xfrm>
              <a:off x="5860471" y="2397902"/>
              <a:ext cx="1" cy="10934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Gewinkelter Verbinder 105"/>
            <p:cNvCxnSpPr>
              <a:stCxn id="101" idx="3"/>
              <a:endCxn id="104" idx="3"/>
            </p:cNvCxnSpPr>
            <p:nvPr/>
          </p:nvCxnSpPr>
          <p:spPr>
            <a:xfrm flipH="1">
              <a:off x="7065817" y="2124765"/>
              <a:ext cx="83128" cy="3652700"/>
            </a:xfrm>
            <a:prstGeom prst="bentConnector3">
              <a:avLst>
                <a:gd name="adj1" fmla="val -3174972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7" name="Gerade Verbindung mit Pfeil 106"/>
            <p:cNvCxnSpPr>
              <a:stCxn id="103" idx="2"/>
              <a:endCxn id="104" idx="0"/>
            </p:cNvCxnSpPr>
            <p:nvPr/>
          </p:nvCxnSpPr>
          <p:spPr>
            <a:xfrm>
              <a:off x="5860472" y="3990109"/>
              <a:ext cx="0" cy="1537974"/>
            </a:xfrm>
            <a:prstGeom prst="straightConnector1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8" name="Gewinkelter Verbinder 107"/>
            <p:cNvCxnSpPr>
              <a:stCxn id="102" idx="2"/>
              <a:endCxn id="104" idx="1"/>
            </p:cNvCxnSpPr>
            <p:nvPr/>
          </p:nvCxnSpPr>
          <p:spPr>
            <a:xfrm rot="16200000" flipH="1">
              <a:off x="2391447" y="3513786"/>
              <a:ext cx="1787356" cy="2740001"/>
            </a:xfrm>
            <a:prstGeom prst="bentConnector2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9" name="Gewinkelter Verbinder 108"/>
            <p:cNvCxnSpPr>
              <a:stCxn id="101" idx="1"/>
              <a:endCxn id="102" idx="0"/>
            </p:cNvCxnSpPr>
            <p:nvPr/>
          </p:nvCxnSpPr>
          <p:spPr>
            <a:xfrm rot="10800000" flipV="1">
              <a:off x="1915126" y="2124765"/>
              <a:ext cx="2656875" cy="1366580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0" name="Textfeld 109"/>
            <p:cNvSpPr txBox="1"/>
            <p:nvPr/>
          </p:nvSpPr>
          <p:spPr>
            <a:xfrm>
              <a:off x="6049108" y="4431323"/>
              <a:ext cx="2340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↑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  <a:endParaRPr lang="de-DE" sz="1400" dirty="0"/>
            </a:p>
            <a:p>
              <a:r>
                <a:rPr lang="de-DE" dirty="0" smtClean="0"/>
                <a:t>↓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</p:txBody>
        </p:sp>
        <p:sp>
          <p:nvSpPr>
            <p:cNvPr id="111" name="Textfeld 110"/>
            <p:cNvSpPr txBox="1"/>
            <p:nvPr/>
          </p:nvSpPr>
          <p:spPr>
            <a:xfrm>
              <a:off x="2089370" y="5291323"/>
              <a:ext cx="25657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→</a:t>
              </a:r>
              <a:r>
                <a:rPr lang="de-DE" dirty="0"/>
                <a:t> </a:t>
              </a:r>
              <a:r>
                <a:rPr lang="de-DE" dirty="0" smtClean="0"/>
                <a:t>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  <a:p>
              <a:endParaRPr lang="de-DE" sz="1400" dirty="0"/>
            </a:p>
            <a:p>
              <a:r>
                <a:rPr lang="de-DE" dirty="0" smtClean="0"/>
                <a:t>←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</a:p>
          </p:txBody>
        </p:sp>
        <p:sp>
          <p:nvSpPr>
            <p:cNvPr id="112" name="Textfeld 111"/>
            <p:cNvSpPr txBox="1"/>
            <p:nvPr/>
          </p:nvSpPr>
          <p:spPr>
            <a:xfrm>
              <a:off x="7065815" y="5408133"/>
              <a:ext cx="2819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← </a:t>
              </a:r>
              <a:r>
                <a:rPr lang="de-DE" sz="1400" dirty="0" smtClean="0"/>
                <a:t>Inserts / </a:t>
              </a:r>
              <a:r>
                <a:rPr lang="de-DE" sz="1400" dirty="0" err="1" smtClean="0"/>
                <a:t>Removes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Processes</a:t>
              </a:r>
              <a:endParaRPr lang="de-DE" sz="1400" dirty="0" smtClean="0"/>
            </a:p>
          </p:txBody>
        </p:sp>
      </p:grpSp>
      <p:grpSp>
        <p:nvGrpSpPr>
          <p:cNvPr id="113" name="Gruppieren 112"/>
          <p:cNvGrpSpPr/>
          <p:nvPr/>
        </p:nvGrpSpPr>
        <p:grpSpPr>
          <a:xfrm>
            <a:off x="1204798" y="1873129"/>
            <a:ext cx="9175969" cy="4301469"/>
            <a:chOff x="709779" y="1851628"/>
            <a:chExt cx="9175969" cy="4301469"/>
          </a:xfrm>
        </p:grpSpPr>
        <p:sp>
          <p:nvSpPr>
            <p:cNvPr id="114" name="Rechteck 113"/>
            <p:cNvSpPr/>
            <p:nvPr/>
          </p:nvSpPr>
          <p:spPr>
            <a:xfrm>
              <a:off x="4572000" y="1851628"/>
              <a:ext cx="2576945" cy="5462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Windows</a:t>
              </a:r>
              <a:endParaRPr lang="de-DE" dirty="0"/>
            </a:p>
          </p:txBody>
        </p:sp>
        <p:sp>
          <p:nvSpPr>
            <p:cNvPr id="115" name="Rechteck 114"/>
            <p:cNvSpPr/>
            <p:nvPr/>
          </p:nvSpPr>
          <p:spPr>
            <a:xfrm>
              <a:off x="709779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WPM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116" name="Rechteck 115"/>
            <p:cNvSpPr/>
            <p:nvPr/>
          </p:nvSpPr>
          <p:spPr>
            <a:xfrm>
              <a:off x="4655126" y="3491345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DLL </a:t>
              </a:r>
              <a:r>
                <a:rPr lang="de-DE" dirty="0" err="1" smtClean="0"/>
                <a:t>Component</a:t>
              </a:r>
              <a:endParaRPr lang="de-DE" dirty="0"/>
            </a:p>
          </p:txBody>
        </p:sp>
        <p:sp>
          <p:nvSpPr>
            <p:cNvPr id="117" name="Rechteck 116"/>
            <p:cNvSpPr/>
            <p:nvPr/>
          </p:nvSpPr>
          <p:spPr>
            <a:xfrm>
              <a:off x="4655126" y="5528083"/>
              <a:ext cx="2410691" cy="498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Process</a:t>
              </a:r>
              <a:r>
                <a:rPr lang="de-DE" dirty="0" smtClean="0"/>
                <a:t> </a:t>
              </a:r>
              <a:r>
                <a:rPr lang="de-DE" dirty="0" err="1" smtClean="0"/>
                <a:t>Tree</a:t>
              </a:r>
              <a:endParaRPr lang="de-DE" dirty="0"/>
            </a:p>
          </p:txBody>
        </p:sp>
        <p:cxnSp>
          <p:nvCxnSpPr>
            <p:cNvPr id="118" name="Gerade Verbindung mit Pfeil 117"/>
            <p:cNvCxnSpPr>
              <a:endCxn id="116" idx="0"/>
            </p:cNvCxnSpPr>
            <p:nvPr/>
          </p:nvCxnSpPr>
          <p:spPr>
            <a:xfrm>
              <a:off x="5860471" y="2397902"/>
              <a:ext cx="1" cy="109344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9" name="Gewinkelter Verbinder 118"/>
            <p:cNvCxnSpPr>
              <a:stCxn id="114" idx="3"/>
              <a:endCxn id="117" idx="3"/>
            </p:cNvCxnSpPr>
            <p:nvPr/>
          </p:nvCxnSpPr>
          <p:spPr>
            <a:xfrm flipH="1">
              <a:off x="7065817" y="2124765"/>
              <a:ext cx="83128" cy="3652700"/>
            </a:xfrm>
            <a:prstGeom prst="bentConnector3">
              <a:avLst>
                <a:gd name="adj1" fmla="val -3174972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0" name="Gerade Verbindung mit Pfeil 119"/>
            <p:cNvCxnSpPr>
              <a:stCxn id="116" idx="2"/>
              <a:endCxn id="117" idx="0"/>
            </p:cNvCxnSpPr>
            <p:nvPr/>
          </p:nvCxnSpPr>
          <p:spPr>
            <a:xfrm>
              <a:off x="5860472" y="3990109"/>
              <a:ext cx="0" cy="1537974"/>
            </a:xfrm>
            <a:prstGeom prst="straightConnector1">
              <a:avLst/>
            </a:prstGeom>
            <a:ln w="57150"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1" name="Gewinkelter Verbinder 120"/>
            <p:cNvCxnSpPr>
              <a:stCxn id="115" idx="2"/>
              <a:endCxn id="117" idx="1"/>
            </p:cNvCxnSpPr>
            <p:nvPr/>
          </p:nvCxnSpPr>
          <p:spPr>
            <a:xfrm rot="16200000" flipH="1">
              <a:off x="2391447" y="3513786"/>
              <a:ext cx="1787356" cy="2740001"/>
            </a:xfrm>
            <a:prstGeom prst="bentConnector2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2" name="Gewinkelter Verbinder 121"/>
            <p:cNvCxnSpPr>
              <a:stCxn id="114" idx="1"/>
              <a:endCxn id="115" idx="0"/>
            </p:cNvCxnSpPr>
            <p:nvPr/>
          </p:nvCxnSpPr>
          <p:spPr>
            <a:xfrm rot="10800000" flipV="1">
              <a:off x="1915126" y="2124765"/>
              <a:ext cx="2656875" cy="1366580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3" name="Textfeld 122"/>
            <p:cNvSpPr txBox="1"/>
            <p:nvPr/>
          </p:nvSpPr>
          <p:spPr>
            <a:xfrm>
              <a:off x="6049108" y="4431323"/>
              <a:ext cx="23403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↑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  <a:endParaRPr lang="de-DE" sz="1400" dirty="0"/>
            </a:p>
            <a:p>
              <a:r>
                <a:rPr lang="de-DE" dirty="0" smtClean="0"/>
                <a:t>↓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</p:txBody>
        </p:sp>
        <p:sp>
          <p:nvSpPr>
            <p:cNvPr id="124" name="Textfeld 123"/>
            <p:cNvSpPr txBox="1"/>
            <p:nvPr/>
          </p:nvSpPr>
          <p:spPr>
            <a:xfrm>
              <a:off x="2089370" y="5291323"/>
              <a:ext cx="256575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/>
                <a:t>→</a:t>
              </a:r>
              <a:r>
                <a:rPr lang="de-DE" dirty="0"/>
                <a:t> </a:t>
              </a:r>
              <a:r>
                <a:rPr lang="de-DE" dirty="0" smtClean="0"/>
                <a:t> </a:t>
              </a:r>
              <a:r>
                <a:rPr lang="de-DE" sz="1400" dirty="0" smtClean="0"/>
                <a:t>Checks </a:t>
              </a:r>
              <a:r>
                <a:rPr lang="de-DE" sz="1400" dirty="0" err="1" smtClean="0"/>
                <a:t>if</a:t>
              </a:r>
              <a:r>
                <a:rPr lang="de-DE" sz="1400" dirty="0" smtClean="0"/>
                <a:t> PID </a:t>
              </a:r>
              <a:r>
                <a:rPr lang="de-DE" sz="1400" dirty="0" err="1" smtClean="0"/>
                <a:t>is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endParaRPr lang="de-DE" sz="1400" dirty="0" smtClean="0"/>
            </a:p>
            <a:p>
              <a:endParaRPr lang="de-DE" sz="1400" dirty="0"/>
            </a:p>
            <a:p>
              <a:r>
                <a:rPr lang="de-DE" dirty="0" smtClean="0"/>
                <a:t>← </a:t>
              </a:r>
              <a:r>
                <a:rPr lang="de-DE" sz="1400" dirty="0" smtClean="0"/>
                <a:t>Returns </a:t>
              </a:r>
              <a:r>
                <a:rPr lang="de-DE" sz="1400" dirty="0" err="1" smtClean="0"/>
                <a:t>parent</a:t>
              </a:r>
              <a:r>
                <a:rPr lang="de-DE" sz="1400" dirty="0" smtClean="0"/>
                <a:t> PID</a:t>
              </a:r>
            </a:p>
          </p:txBody>
        </p:sp>
        <p:sp>
          <p:nvSpPr>
            <p:cNvPr id="125" name="Textfeld 124"/>
            <p:cNvSpPr txBox="1"/>
            <p:nvPr/>
          </p:nvSpPr>
          <p:spPr>
            <a:xfrm>
              <a:off x="7065815" y="5408133"/>
              <a:ext cx="2819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← </a:t>
              </a:r>
              <a:r>
                <a:rPr lang="de-DE" sz="1400" dirty="0" smtClean="0"/>
                <a:t>Inserts / </a:t>
              </a:r>
              <a:r>
                <a:rPr lang="de-DE" sz="1400" dirty="0" err="1" smtClean="0"/>
                <a:t>Removes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Processes</a:t>
              </a:r>
              <a:endParaRPr lang="de-DE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4531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Details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half" idx="2"/>
          </p:nvPr>
        </p:nvSpPr>
        <p:spPr>
          <a:xfrm>
            <a:off x="7379144" y="1850400"/>
            <a:ext cx="4338455" cy="4417200"/>
          </a:xfrm>
        </p:spPr>
        <p:txBody>
          <a:bodyPr/>
          <a:lstStyle/>
          <a:p>
            <a:r>
              <a:rPr lang="en-US" dirty="0" smtClean="0"/>
              <a:t>Problems faced: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Bluescreens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Deadlocks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Undocumented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Bugs in Windows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B378-8CB2-4640-8C5B-539ECFA5E66C}" type="datetime1">
              <a:rPr lang="de-DE" smtClean="0"/>
              <a:t>01.04.2016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8</a:t>
            </a:fld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25632"/>
              </p:ext>
            </p:extLst>
          </p:nvPr>
        </p:nvGraphicFramePr>
        <p:xfrm>
          <a:off x="478366" y="1848855"/>
          <a:ext cx="6715340" cy="407924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2869412">
                  <a:extLst>
                    <a:ext uri="{9D8B030D-6E8A-4147-A177-3AD203B41FA5}">
                      <a16:colId xmlns:a16="http://schemas.microsoft.com/office/drawing/2014/main" val="284562067"/>
                    </a:ext>
                  </a:extLst>
                </a:gridCol>
                <a:gridCol w="3845928">
                  <a:extLst>
                    <a:ext uri="{9D8B030D-6E8A-4147-A177-3AD203B41FA5}">
                      <a16:colId xmlns:a16="http://schemas.microsoft.com/office/drawing/2014/main" val="1410628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Windows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242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4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Libraries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SHA2 (~ 1000 LoC), WDK,</a:t>
                      </a:r>
                      <a:r>
                        <a:rPr lang="en-US" baseline="0" noProof="0" dirty="0" smtClean="0"/>
                        <a:t> SDK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0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Time spent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~150 hours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6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Written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~22000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8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Deleted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~20000</a:t>
                      </a:r>
                      <a:endParaRPr lang="en-US" noProof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2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Total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~2200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2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noProof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53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WPM</a:t>
                      </a:r>
                      <a:r>
                        <a:rPr lang="en-US" baseline="0" noProof="0" dirty="0" smtClean="0"/>
                        <a:t> Component LoC</a:t>
                      </a:r>
                      <a:endParaRPr lang="en-US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~150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DLL Component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~500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0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Process Tree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~300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52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49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Evaluation: 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Measurements done in a Virtual Machine (1 core @ 3.5 GHz, 4 GB RAM)</a:t>
            </a:r>
          </a:p>
          <a:p>
            <a:r>
              <a:rPr lang="en-US" dirty="0" smtClean="0"/>
              <a:t>VM restarted after every measurement</a:t>
            </a:r>
          </a:p>
          <a:p>
            <a:endParaRPr lang="en-US" dirty="0" smtClean="0"/>
          </a:p>
          <a:p>
            <a:r>
              <a:rPr lang="en-US" dirty="0" smtClean="0"/>
              <a:t>Configuration options:</a:t>
            </a:r>
          </a:p>
          <a:p>
            <a:r>
              <a:rPr lang="en-US" dirty="0"/>
              <a:t>	</a:t>
            </a:r>
            <a:r>
              <a:rPr lang="en-US" dirty="0" smtClean="0"/>
              <a:t>Driver Status: 	Not running, WPM Component, DLL Component, Both Components</a:t>
            </a:r>
          </a:p>
          <a:p>
            <a:r>
              <a:rPr lang="en-US" dirty="0"/>
              <a:t>	</a:t>
            </a:r>
            <a:r>
              <a:rPr lang="en-US" dirty="0" smtClean="0"/>
              <a:t>Chrome # Tabs: 	1, 2, 4, 8, 16</a:t>
            </a:r>
          </a:p>
          <a:p>
            <a:r>
              <a:rPr lang="en-US" dirty="0"/>
              <a:t>	</a:t>
            </a:r>
            <a:r>
              <a:rPr lang="en-US" dirty="0" smtClean="0"/>
              <a:t># Minutes: 	1, 2, 4, 8, 16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Each configuration was run 10 times</a:t>
            </a:r>
            <a:endParaRPr lang="en-US" dirty="0"/>
          </a:p>
          <a:p>
            <a:r>
              <a:rPr lang="en-US" dirty="0" smtClean="0"/>
              <a:t>In total 4x5x5x10 = 1000 measurements generated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B378-8CB2-4640-8C5B-539ECFA5E66C}" type="datetime1">
              <a:rPr lang="de-DE" smtClean="0"/>
              <a:t>01.04.2016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D2C25-47D6-4280-9D7E-B38AEF11B5EB}" type="slidenum">
              <a:rPr lang="de-DE" smtClean="0"/>
              <a:t>9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Setup </a:t>
            </a:r>
            <a:r>
              <a:rPr lang="de-DE" dirty="0" smtClean="0"/>
              <a:t>&amp; Experiment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23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10">
  <a:themeElements>
    <a:clrScheme name="TUM">
      <a:dk1>
        <a:srgbClr val="000000"/>
      </a:dk1>
      <a:lt1>
        <a:srgbClr val="FFFFFF"/>
      </a:lt1>
      <a:dk2>
        <a:srgbClr val="0065BD"/>
      </a:dk2>
      <a:lt2>
        <a:srgbClr val="DAD7CB"/>
      </a:lt2>
      <a:accent1>
        <a:srgbClr val="003359"/>
      </a:accent1>
      <a:accent2>
        <a:srgbClr val="005293"/>
      </a:accent2>
      <a:accent3>
        <a:srgbClr val="0073CF"/>
      </a:accent3>
      <a:accent4>
        <a:srgbClr val="64A0C8"/>
      </a:accent4>
      <a:accent5>
        <a:srgbClr val="A2AD00"/>
      </a:accent5>
      <a:accent6>
        <a:srgbClr val="E37222"/>
      </a:accent6>
      <a:hlink>
        <a:srgbClr val="98C6EA"/>
      </a:hlink>
      <a:folHlink>
        <a:srgbClr val="A2AD00"/>
      </a:folHlink>
    </a:clrScheme>
    <a:fontScheme name="TUM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0" id="{C1058159-7550-4DA2-831A-355341B1069B}" vid="{2E296805-291D-437E-813D-F9526B0DDC6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Präsentation10</Template>
  <TotalTime>0</TotalTime>
  <Words>697</Words>
  <Application>Microsoft Office PowerPoint</Application>
  <PresentationFormat>Breitbild</PresentationFormat>
  <Paragraphs>252</Paragraphs>
  <Slides>16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Consolas</vt:lpstr>
      <vt:lpstr>Symbol</vt:lpstr>
      <vt:lpstr>Wingdings</vt:lpstr>
      <vt:lpstr>Präsentation10</vt:lpstr>
      <vt:lpstr>Detecting Process Memory Tampering Implementation &amp; Evaluation</vt:lpstr>
      <vt:lpstr>Recap: What was the problem?</vt:lpstr>
      <vt:lpstr>Recap: Thesis Goals</vt:lpstr>
      <vt:lpstr>Recap: Attacks and Defenses</vt:lpstr>
      <vt:lpstr>Design</vt:lpstr>
      <vt:lpstr>Design</vt:lpstr>
      <vt:lpstr>Design</vt:lpstr>
      <vt:lpstr>Implementation Details</vt:lpstr>
      <vt:lpstr>Evaluation: Performance</vt:lpstr>
      <vt:lpstr>Evaluation: Performance</vt:lpstr>
      <vt:lpstr>Evaluation: Performance</vt:lpstr>
      <vt:lpstr>Evaluation: Performance</vt:lpstr>
      <vt:lpstr>Evaluation: Performance</vt:lpstr>
      <vt:lpstr>Evaluation: Security</vt:lpstr>
      <vt:lpstr>Conclusion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Process Memory Tampering</dc:title>
  <dc:creator>Dennis Fischer</dc:creator>
  <cp:lastModifiedBy>Dennis Fischer</cp:lastModifiedBy>
  <cp:revision>373</cp:revision>
  <dcterms:created xsi:type="dcterms:W3CDTF">2015-10-18T17:23:22Z</dcterms:created>
  <dcterms:modified xsi:type="dcterms:W3CDTF">2016-04-01T05:28:42Z</dcterms:modified>
</cp:coreProperties>
</file>